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2"/>
  </p:notesMasterIdLst>
  <p:sldIdLst>
    <p:sldId id="256" r:id="rId2"/>
    <p:sldId id="644" r:id="rId3"/>
    <p:sldId id="625" r:id="rId4"/>
    <p:sldId id="626" r:id="rId5"/>
    <p:sldId id="627" r:id="rId6"/>
    <p:sldId id="628" r:id="rId7"/>
    <p:sldId id="629" r:id="rId8"/>
    <p:sldId id="630" r:id="rId9"/>
    <p:sldId id="632" r:id="rId10"/>
    <p:sldId id="633" r:id="rId11"/>
    <p:sldId id="634" r:id="rId12"/>
    <p:sldId id="635" r:id="rId13"/>
    <p:sldId id="642" r:id="rId14"/>
    <p:sldId id="262" r:id="rId15"/>
    <p:sldId id="636" r:id="rId16"/>
    <p:sldId id="638" r:id="rId17"/>
    <p:sldId id="639" r:id="rId18"/>
    <p:sldId id="640" r:id="rId19"/>
    <p:sldId id="641" r:id="rId20"/>
    <p:sldId id="28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87670"/>
  </p:normalViewPr>
  <p:slideViewPr>
    <p:cSldViewPr snapToGrid="0">
      <p:cViewPr varScale="1">
        <p:scale>
          <a:sx n="164" d="100"/>
          <a:sy n="164" d="100"/>
        </p:scale>
        <p:origin x="19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494949"/>
                </a:solidFill>
                <a:effectLst/>
                <a:latin typeface="Roboto" panose="02000000000000000000" pitchFamily="2" charset="0"/>
              </a:rPr>
              <a:t>The answer is F, all of the above. While state and city laws enforcing helmet use vary, safety guidelines are universal: everyone on a bike of any type needs to wear a helmet </a:t>
            </a:r>
            <a:r>
              <a:rPr lang="en-US" b="0" i="1" dirty="0">
                <a:solidFill>
                  <a:srgbClr val="494949"/>
                </a:solidFill>
                <a:effectLst/>
                <a:latin typeface="Roboto" panose="02000000000000000000" pitchFamily="2" charset="0"/>
              </a:rPr>
              <a:t>on every ride</a:t>
            </a:r>
            <a:r>
              <a:rPr lang="en-US" b="0" i="0" dirty="0">
                <a:solidFill>
                  <a:srgbClr val="494949"/>
                </a:solidFill>
                <a:effectLst/>
                <a:latin typeface="Roboto" panose="02000000000000000000" pitchFamily="2" charset="0"/>
              </a:rPr>
              <a:t>. Many areas have laws requiring helmets for children under age 16 or 18 years but adults’ heads are just as important to protect. It’s also important for parents to role model helmet use. Make it a rule: no helmet, no riding. Children younger than one year should not wear a helmet because of poor neck strength. They should not be on a bike in any capacity.</a:t>
            </a:r>
            <a:endParaRPr lang="en-US" dirty="0"/>
          </a:p>
          <a:p>
            <a:pPr marL="158750" indent="0">
              <a:buNone/>
            </a:pPr>
            <a:endParaRPr lang="en-US" dirty="0"/>
          </a:p>
        </p:txBody>
      </p:sp>
    </p:spTree>
    <p:extLst>
      <p:ext uri="{BB962C8B-B14F-4D97-AF65-F5344CB8AC3E}">
        <p14:creationId xmlns:p14="http://schemas.microsoft.com/office/powerpoint/2010/main" val="221962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85% of all child cyclists wore bike helmets, in one year, the lifetime medical cost savings could total between $109-142 million </a:t>
            </a:r>
          </a:p>
          <a:p>
            <a:endParaRPr lang="en-US" dirty="0"/>
          </a:p>
        </p:txBody>
      </p:sp>
    </p:spTree>
    <p:extLst>
      <p:ext uri="{BB962C8B-B14F-4D97-AF65-F5344CB8AC3E}">
        <p14:creationId xmlns:p14="http://schemas.microsoft.com/office/powerpoint/2010/main" val="370290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Print out some of these Selfie Signs. Have people in the room fill them out and pose for a photo you can share on social media</a:t>
            </a:r>
          </a:p>
        </p:txBody>
      </p:sp>
    </p:spTree>
    <p:extLst>
      <p:ext uri="{BB962C8B-B14F-4D97-AF65-F5344CB8AC3E}">
        <p14:creationId xmlns:p14="http://schemas.microsoft.com/office/powerpoint/2010/main" val="50789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a slide about any other in-person events you have at your institution</a:t>
            </a:r>
          </a:p>
        </p:txBody>
      </p:sp>
    </p:spTree>
    <p:extLst>
      <p:ext uri="{BB962C8B-B14F-4D97-AF65-F5344CB8AC3E}">
        <p14:creationId xmlns:p14="http://schemas.microsoft.com/office/powerpoint/2010/main" val="3426729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Font typeface="Roboto"/>
              <a:buNone/>
              <a:defRPr sz="6000" b="1">
                <a:solidFill>
                  <a:schemeClr val="lt1"/>
                </a:solidFill>
                <a:latin typeface="Roboto"/>
                <a:ea typeface="Roboto"/>
                <a:cs typeface="Roboto"/>
                <a:sym typeface="Roboto"/>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pic>
        <p:nvPicPr>
          <p:cNvPr id="13" name="Google Shape;13;p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2969325" y="3449875"/>
            <a:ext cx="3205348" cy="14463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9144000" cy="13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Clr>
                <a:srgbClr val="000000"/>
              </a:buClr>
              <a:buSzPts val="3000"/>
              <a:buFont typeface="Roboto Medium"/>
              <a:buNone/>
              <a:defRPr>
                <a:solidFill>
                  <a:srgbClr val="000000"/>
                </a:solidFill>
                <a:latin typeface="Roboto Medium"/>
                <a:ea typeface="Roboto Medium"/>
                <a:cs typeface="Roboto Medium"/>
                <a:sym typeface="Roboto Medium"/>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000000"/>
              </a:buClr>
              <a:buSzPts val="1800"/>
              <a:buFont typeface="Roboto"/>
              <a:buChar char="●"/>
              <a:defRPr>
                <a:solidFill>
                  <a:srgbClr val="000000"/>
                </a:solidFill>
                <a:latin typeface="Roboto"/>
                <a:ea typeface="Roboto"/>
                <a:cs typeface="Roboto"/>
                <a:sym typeface="Roboto"/>
              </a:defRPr>
            </a:lvl1pPr>
            <a:lvl2pPr marL="914400" lvl="1"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2pPr>
            <a:lvl3pPr marL="1371600" lvl="2"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3pPr>
            <a:lvl4pPr marL="1828800" lvl="3"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4pPr>
            <a:lvl5pPr marL="2286000" lvl="4"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5pPr>
            <a:lvl6pPr marL="2743200" lvl="5"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6pPr>
            <a:lvl7pPr marL="3200400" lvl="6"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7pPr>
            <a:lvl8pPr marL="3657600" lvl="7"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8pPr>
            <a:lvl9pPr marL="4114800" lvl="8" indent="-317500">
              <a:spcBef>
                <a:spcPts val="0"/>
              </a:spcBef>
              <a:spcAft>
                <a:spcPts val="0"/>
              </a:spcAft>
              <a:buClr>
                <a:srgbClr val="000000"/>
              </a:buClr>
              <a:buSzPts val="1400"/>
              <a:buFont typeface="Roboto"/>
              <a:buChar char="■"/>
              <a:defRPr>
                <a:solidFill>
                  <a:srgbClr val="000000"/>
                </a:solidFill>
                <a:latin typeface="Roboto"/>
                <a:ea typeface="Roboto"/>
                <a:cs typeface="Roboto"/>
                <a:sym typeface="Roboto"/>
              </a:defRPr>
            </a:lvl9pPr>
          </a:lstStyle>
          <a:p>
            <a:pPr lvl="0"/>
            <a:r>
              <a:rPr lang="en-US"/>
              <a:t>Click to edit Master text styles</a:t>
            </a:r>
          </a:p>
        </p:txBody>
      </p:sp>
      <p:pic>
        <p:nvPicPr>
          <p:cNvPr id="23" name="Google Shape;23;p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589324" y="4408875"/>
            <a:ext cx="1486601" cy="6707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02B5-2B64-4DFC-BD54-D1BF4AC4D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FA10A-28F2-40F3-948F-FE4F583A1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EAF8D-585C-43A6-9111-7423C465DEAE}"/>
              </a:ext>
            </a:extLst>
          </p:cNvPr>
          <p:cNvSpPr>
            <a:spLocks noGrp="1"/>
          </p:cNvSpPr>
          <p:nvPr>
            <p:ph type="dt" sz="half" idx="10"/>
          </p:nvPr>
        </p:nvSpPr>
        <p:spPr/>
        <p:txBody>
          <a:bodyPr/>
          <a:lstStyle/>
          <a:p>
            <a:fld id="{00BC2F8A-BE31-47FB-BC34-B6E3268A4457}" type="datetimeFigureOut">
              <a:rPr lang="en-US" smtClean="0"/>
              <a:t>5/20/22</a:t>
            </a:fld>
            <a:endParaRPr lang="en-US"/>
          </a:p>
        </p:txBody>
      </p:sp>
      <p:sp>
        <p:nvSpPr>
          <p:cNvPr id="5" name="Footer Placeholder 4">
            <a:extLst>
              <a:ext uri="{FF2B5EF4-FFF2-40B4-BE49-F238E27FC236}">
                <a16:creationId xmlns:a16="http://schemas.microsoft.com/office/drawing/2014/main" id="{36525909-8770-47E5-A5F0-5939EE88A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FB8D6-54EB-4C0A-8CA7-3A4E3DF13518}"/>
              </a:ext>
            </a:extLst>
          </p:cNvPr>
          <p:cNvSpPr>
            <a:spLocks noGrp="1"/>
          </p:cNvSpPr>
          <p:nvPr>
            <p:ph type="sldNum" sz="quarter" idx="12"/>
          </p:nvPr>
        </p:nvSpPr>
        <p:spPr/>
        <p:txBody>
          <a:bodyPr/>
          <a:lstStyle/>
          <a:p>
            <a:fld id="{A46EE53C-58EC-41EC-8EDD-D423D52FBD1A}" type="slidenum">
              <a:rPr lang="en-US" smtClean="0"/>
              <a:t>‹#›</a:t>
            </a:fld>
            <a:endParaRPr lang="en-US"/>
          </a:p>
        </p:txBody>
      </p:sp>
    </p:spTree>
    <p:extLst>
      <p:ext uri="{BB962C8B-B14F-4D97-AF65-F5344CB8AC3E}">
        <p14:creationId xmlns:p14="http://schemas.microsoft.com/office/powerpoint/2010/main" val="382605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hyperlink" Target="https://bit.ly/T4CIPHelme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tmp"/><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3" Type="http://schemas.openxmlformats.org/officeDocument/2006/relationships/hyperlink" Target="https://www.nationwidechildrens.org/research/areas-of-research/center-for-injury-research-and-policy/injury-topics/sports-recreation/bicycle-safety" TargetMode="External"/><Relationship Id="rId2" Type="http://schemas.openxmlformats.org/officeDocument/2006/relationships/hyperlink" Target="https://www.nationwidechildrens.org/research/areas-of-research/center-for-injury-research-and-policy/injury-topics/sports-recreation/bicycle-helmets" TargetMode="External"/><Relationship Id="rId1" Type="http://schemas.openxmlformats.org/officeDocument/2006/relationships/slideLayout" Target="../slideLayouts/slideLayout2.xml"/><Relationship Id="rId6" Type="http://schemas.openxmlformats.org/officeDocument/2006/relationships/hyperlink" Target="https://www.iihs.org/topics/pedestrians-and-bicyclists" TargetMode="External"/><Relationship Id="rId5" Type="http://schemas.openxmlformats.org/officeDocument/2006/relationships/hyperlink" Target="http://www.helmets.org/" TargetMode="External"/><Relationship Id="rId4" Type="http://schemas.openxmlformats.org/officeDocument/2006/relationships/hyperlink" Target="https://www.nationwidechildrens.org/family-resources-education/700childrens/2018/06/bike-helmet-safe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ationwidechildrens.org/research/areas-of-research/center-for-injury-research-and-policy/injury-topics/sports-recreation/bicycle-safe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430800" y="356624"/>
            <a:ext cx="8282400" cy="1040661"/>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5200" dirty="0"/>
              <a:t>Bike Helmets &amp; Bike Safety</a:t>
            </a:r>
            <a:endParaRPr sz="5200" dirty="0"/>
          </a:p>
        </p:txBody>
      </p:sp>
      <p:sp>
        <p:nvSpPr>
          <p:cNvPr id="3" name="Google Shape;42;p8">
            <a:extLst>
              <a:ext uri="{FF2B5EF4-FFF2-40B4-BE49-F238E27FC236}">
                <a16:creationId xmlns:a16="http://schemas.microsoft.com/office/drawing/2014/main" id="{3DDD5538-A1B6-D74C-8C4E-A7BD82AACA66}"/>
              </a:ext>
            </a:extLst>
          </p:cNvPr>
          <p:cNvSpPr txBox="1">
            <a:spLocks/>
          </p:cNvSpPr>
          <p:nvPr/>
        </p:nvSpPr>
        <p:spPr>
          <a:xfrm>
            <a:off x="583200" y="1643865"/>
            <a:ext cx="8282400" cy="1243173"/>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6000"/>
              <a:buFont typeface="Roboto"/>
              <a:buNone/>
              <a:defRPr sz="6000" b="1" i="0" u="none" strike="noStrike" cap="none">
                <a:solidFill>
                  <a:schemeClr val="lt1"/>
                </a:solidFill>
                <a:latin typeface="Roboto"/>
                <a:ea typeface="Roboto"/>
                <a:cs typeface="Roboto"/>
                <a:sym typeface="Roboto"/>
              </a:defRPr>
            </a:lvl1pPr>
            <a:lvl2pPr marR="0" lvl="1"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2pPr>
            <a:lvl3pPr marR="0" lvl="2"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3pPr>
            <a:lvl4pPr marR="0" lvl="3"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4pPr>
            <a:lvl5pPr marR="0" lvl="4"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5pPr>
            <a:lvl6pPr marR="0" lvl="5"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6pPr>
            <a:lvl7pPr marR="0" lvl="6"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7pPr>
            <a:lvl8pPr marR="0" lvl="7"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8pPr>
            <a:lvl9pPr marR="0" lvl="8" algn="ctr" rtl="0" eaLnBrk="1" hangingPunct="1">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9pPr>
          </a:lstStyle>
          <a:p>
            <a:r>
              <a:rPr lang="en-US" sz="3200" b="0" dirty="0"/>
              <a:t>(your name)</a:t>
            </a:r>
          </a:p>
          <a:p>
            <a:endParaRPr lang="en-US" sz="3200" b="0" dirty="0"/>
          </a:p>
          <a:p>
            <a:r>
              <a:rPr lang="en-US" sz="3800" b="0" dirty="0"/>
              <a:t>May 25,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7AA4-B5D1-9948-AD36-4FDBFCBE84C4}"/>
              </a:ext>
            </a:extLst>
          </p:cNvPr>
          <p:cNvSpPr>
            <a:spLocks noGrp="1"/>
          </p:cNvSpPr>
          <p:nvPr>
            <p:ph type="title"/>
          </p:nvPr>
        </p:nvSpPr>
        <p:spPr/>
        <p:txBody>
          <a:bodyPr>
            <a:normAutofit/>
          </a:bodyPr>
          <a:lstStyle/>
          <a:p>
            <a:r>
              <a:rPr lang="en-US" sz="3200" dirty="0">
                <a:solidFill>
                  <a:schemeClr val="bg1"/>
                </a:solidFill>
              </a:rPr>
              <a:t>How do I pick the right helmet?</a:t>
            </a:r>
          </a:p>
        </p:txBody>
      </p:sp>
      <p:sp>
        <p:nvSpPr>
          <p:cNvPr id="3" name="Text Placeholder 2">
            <a:extLst>
              <a:ext uri="{FF2B5EF4-FFF2-40B4-BE49-F238E27FC236}">
                <a16:creationId xmlns:a16="http://schemas.microsoft.com/office/drawing/2014/main" id="{3DA734E4-FC50-7545-B682-4874C02EF79C}"/>
              </a:ext>
            </a:extLst>
          </p:cNvPr>
          <p:cNvSpPr>
            <a:spLocks noGrp="1"/>
          </p:cNvSpPr>
          <p:nvPr>
            <p:ph type="body" idx="1"/>
          </p:nvPr>
        </p:nvSpPr>
        <p:spPr>
          <a:xfrm>
            <a:off x="311700" y="1468824"/>
            <a:ext cx="8520600" cy="3302175"/>
          </a:xfrm>
        </p:spPr>
        <p:txBody>
          <a:bodyPr>
            <a:normAutofit fontScale="92500"/>
          </a:bodyPr>
          <a:lstStyle/>
          <a:p>
            <a:pPr>
              <a:lnSpc>
                <a:spcPct val="120000"/>
              </a:lnSpc>
            </a:pPr>
            <a:r>
              <a:rPr lang="en-US" dirty="0"/>
              <a:t>Let your child help pick out a helmet that he or she likes. Choose a bright color to help drivers see your child.</a:t>
            </a:r>
          </a:p>
          <a:p>
            <a:pPr>
              <a:lnSpc>
                <a:spcPct val="120000"/>
              </a:lnSpc>
            </a:pPr>
            <a:r>
              <a:rPr lang="en-US" dirty="0"/>
              <a:t>Look for the CPSC Certified label on the box.</a:t>
            </a:r>
          </a:p>
          <a:p>
            <a:pPr>
              <a:lnSpc>
                <a:spcPct val="120000"/>
              </a:lnSpc>
            </a:pPr>
            <a:r>
              <a:rPr lang="en-US" dirty="0"/>
              <a:t>Try the helmet on your child. It should be snug, but not tight.</a:t>
            </a:r>
          </a:p>
          <a:p>
            <a:pPr>
              <a:lnSpc>
                <a:spcPct val="120000"/>
              </a:lnSpc>
            </a:pPr>
            <a:r>
              <a:rPr lang="en-US" dirty="0"/>
              <a:t>If your child is between 2 sizes, pick the bigger one. Most helmets come with extra pads to help you get a good fit.</a:t>
            </a:r>
          </a:p>
          <a:p>
            <a:pPr>
              <a:lnSpc>
                <a:spcPct val="120000"/>
              </a:lnSpc>
            </a:pPr>
            <a:r>
              <a:rPr lang="en-US" dirty="0"/>
              <a:t>If it feels too tight, try using thinner pads. If it is still too tight, buy a larger helmet.</a:t>
            </a:r>
          </a:p>
          <a:p>
            <a:pPr>
              <a:lnSpc>
                <a:spcPct val="120000"/>
              </a:lnSpc>
            </a:pPr>
            <a:r>
              <a:rPr lang="en-US" dirty="0"/>
              <a:t>The helmet should not move from side to side when your child shakes his head.</a:t>
            </a:r>
          </a:p>
          <a:p>
            <a:pPr>
              <a:lnSpc>
                <a:spcPct val="120000"/>
              </a:lnSpc>
            </a:pPr>
            <a:r>
              <a:rPr lang="en-US" dirty="0"/>
              <a:t>Replace any helmet that is damaged or that has been involved in a crash.</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3B40F676-859D-5D4D-A029-E9A90F7FD734}"/>
              </a:ext>
            </a:extLst>
          </p:cNvPr>
          <p:cNvPicPr>
            <a:picLocks noChangeAspect="1"/>
          </p:cNvPicPr>
          <p:nvPr/>
        </p:nvPicPr>
        <p:blipFill rotWithShape="1">
          <a:blip r:embed="rId2"/>
          <a:srcRect l="26421" t="23019" r="29789" b="20280"/>
          <a:stretch/>
        </p:blipFill>
        <p:spPr>
          <a:xfrm>
            <a:off x="6720558" y="62041"/>
            <a:ext cx="1682295" cy="1225325"/>
          </a:xfrm>
          <a:prstGeom prst="rect">
            <a:avLst/>
          </a:prstGeom>
        </p:spPr>
      </p:pic>
    </p:spTree>
    <p:extLst>
      <p:ext uri="{BB962C8B-B14F-4D97-AF65-F5344CB8AC3E}">
        <p14:creationId xmlns:p14="http://schemas.microsoft.com/office/powerpoint/2010/main" val="119594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AAAC-5D68-B648-9C1A-AD8864F378EE}"/>
              </a:ext>
            </a:extLst>
          </p:cNvPr>
          <p:cNvSpPr>
            <a:spLocks noGrp="1"/>
          </p:cNvSpPr>
          <p:nvPr>
            <p:ph type="title"/>
          </p:nvPr>
        </p:nvSpPr>
        <p:spPr/>
        <p:txBody>
          <a:bodyPr>
            <a:normAutofit/>
          </a:bodyPr>
          <a:lstStyle/>
          <a:p>
            <a:r>
              <a:rPr lang="en-US" sz="3200" dirty="0">
                <a:solidFill>
                  <a:schemeClr val="bg1"/>
                </a:solidFill>
              </a:rPr>
              <a:t>Helmet fit</a:t>
            </a:r>
          </a:p>
        </p:txBody>
      </p:sp>
      <p:pic>
        <p:nvPicPr>
          <p:cNvPr id="4" name="Picture 3" descr="Diagram&#10;&#10;Description automatically generated">
            <a:extLst>
              <a:ext uri="{FF2B5EF4-FFF2-40B4-BE49-F238E27FC236}">
                <a16:creationId xmlns:a16="http://schemas.microsoft.com/office/drawing/2014/main" id="{828CA4B8-D926-AF49-BF6D-A51EBAC24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577" y="1873181"/>
            <a:ext cx="4343668" cy="2443313"/>
          </a:xfrm>
          <a:prstGeom prst="rect">
            <a:avLst/>
          </a:prstGeom>
          <a:ln>
            <a:noFill/>
          </a:ln>
          <a:effectLst>
            <a:outerShdw blurRad="292100" dist="139700" dir="2700000" algn="tl" rotWithShape="0">
              <a:srgbClr val="333333">
                <a:alpha val="65000"/>
              </a:srgbClr>
            </a:outerShdw>
          </a:effectLst>
        </p:spPr>
      </p:pic>
      <p:pic>
        <p:nvPicPr>
          <p:cNvPr id="5" name="Picture 4" descr="Diagram&#10;&#10;Description automatically generated">
            <a:extLst>
              <a:ext uri="{FF2B5EF4-FFF2-40B4-BE49-F238E27FC236}">
                <a16:creationId xmlns:a16="http://schemas.microsoft.com/office/drawing/2014/main" id="{42F73B3F-FAEA-1845-9ABC-32BD21829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 y="1873181"/>
            <a:ext cx="4343668" cy="2443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962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9B79-7419-F84A-A114-587D01CA5827}"/>
              </a:ext>
            </a:extLst>
          </p:cNvPr>
          <p:cNvSpPr>
            <a:spLocks noGrp="1"/>
          </p:cNvSpPr>
          <p:nvPr>
            <p:ph type="title"/>
          </p:nvPr>
        </p:nvSpPr>
        <p:spPr/>
        <p:txBody>
          <a:bodyPr>
            <a:normAutofit/>
          </a:bodyPr>
          <a:lstStyle/>
          <a:p>
            <a:r>
              <a:rPr lang="en-US" sz="3200" dirty="0">
                <a:solidFill>
                  <a:schemeClr val="bg1"/>
                </a:solidFill>
              </a:rPr>
              <a:t>More bicycle safety tips</a:t>
            </a:r>
          </a:p>
        </p:txBody>
      </p:sp>
      <p:sp>
        <p:nvSpPr>
          <p:cNvPr id="3" name="Text Placeholder 2">
            <a:extLst>
              <a:ext uri="{FF2B5EF4-FFF2-40B4-BE49-F238E27FC236}">
                <a16:creationId xmlns:a16="http://schemas.microsoft.com/office/drawing/2014/main" id="{13B9C20A-7061-8047-9E54-C791DF8FD2EB}"/>
              </a:ext>
            </a:extLst>
          </p:cNvPr>
          <p:cNvSpPr>
            <a:spLocks noGrp="1"/>
          </p:cNvSpPr>
          <p:nvPr>
            <p:ph type="body" idx="1"/>
          </p:nvPr>
        </p:nvSpPr>
        <p:spPr>
          <a:xfrm>
            <a:off x="311700" y="1468825"/>
            <a:ext cx="7117800" cy="3488186"/>
          </a:xfrm>
        </p:spPr>
        <p:txBody>
          <a:bodyPr>
            <a:normAutofit/>
          </a:bodyPr>
          <a:lstStyle/>
          <a:p>
            <a:pPr>
              <a:lnSpc>
                <a:spcPct val="120000"/>
              </a:lnSpc>
            </a:pPr>
            <a:r>
              <a:rPr lang="en-US" dirty="0"/>
              <a:t>Ride with traffic. Stay to the right. Do not swerve into traffic.</a:t>
            </a:r>
          </a:p>
          <a:p>
            <a:pPr>
              <a:lnSpc>
                <a:spcPct val="120000"/>
              </a:lnSpc>
            </a:pPr>
            <a:r>
              <a:rPr lang="en-US" dirty="0"/>
              <a:t>Follow all traffic signs. Stop at red lights and stop signs.</a:t>
            </a:r>
          </a:p>
          <a:p>
            <a:pPr>
              <a:lnSpc>
                <a:spcPct val="120000"/>
              </a:lnSpc>
            </a:pPr>
            <a:r>
              <a:rPr lang="en-US" dirty="0"/>
              <a:t>Use hand signals to let car drivers know what you plan to do.</a:t>
            </a:r>
          </a:p>
          <a:p>
            <a:pPr>
              <a:lnSpc>
                <a:spcPct val="120000"/>
              </a:lnSpc>
            </a:pPr>
            <a:r>
              <a:rPr lang="en-US" dirty="0"/>
              <a:t>Walk the bicycle across busy streets and intersections. Look left, right, and left again before crossing.</a:t>
            </a:r>
          </a:p>
          <a:p>
            <a:pPr>
              <a:lnSpc>
                <a:spcPct val="120000"/>
              </a:lnSpc>
            </a:pPr>
            <a:r>
              <a:rPr lang="en-US" dirty="0"/>
              <a:t>Try to ride when it is sunny and dry. Riding at dusk, when it is dark or when it is raining can be dangerous.</a:t>
            </a:r>
          </a:p>
          <a:p>
            <a:endParaRPr lang="en-US" dirty="0"/>
          </a:p>
        </p:txBody>
      </p:sp>
      <p:pic>
        <p:nvPicPr>
          <p:cNvPr id="4" name="Picture 3">
            <a:extLst>
              <a:ext uri="{FF2B5EF4-FFF2-40B4-BE49-F238E27FC236}">
                <a16:creationId xmlns:a16="http://schemas.microsoft.com/office/drawing/2014/main" id="{EB34B159-D391-8F4A-AB1E-AEBC494AB0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94920" y="86837"/>
            <a:ext cx="2175311" cy="1223612"/>
          </a:xfrm>
          <a:prstGeom prst="rect">
            <a:avLst/>
          </a:prstGeom>
        </p:spPr>
      </p:pic>
    </p:spTree>
    <p:extLst>
      <p:ext uri="{BB962C8B-B14F-4D97-AF65-F5344CB8AC3E}">
        <p14:creationId xmlns:p14="http://schemas.microsoft.com/office/powerpoint/2010/main" val="328782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9B79-7419-F84A-A114-587D01CA5827}"/>
              </a:ext>
            </a:extLst>
          </p:cNvPr>
          <p:cNvSpPr>
            <a:spLocks noGrp="1"/>
          </p:cNvSpPr>
          <p:nvPr>
            <p:ph type="title"/>
          </p:nvPr>
        </p:nvSpPr>
        <p:spPr/>
        <p:txBody>
          <a:bodyPr>
            <a:normAutofit/>
          </a:bodyPr>
          <a:lstStyle/>
          <a:p>
            <a:r>
              <a:rPr lang="en-US" sz="3200" dirty="0">
                <a:solidFill>
                  <a:schemeClr val="bg1"/>
                </a:solidFill>
              </a:rPr>
              <a:t>More bicycle safety tips</a:t>
            </a:r>
          </a:p>
        </p:txBody>
      </p:sp>
      <p:sp>
        <p:nvSpPr>
          <p:cNvPr id="3" name="Text Placeholder 2">
            <a:extLst>
              <a:ext uri="{FF2B5EF4-FFF2-40B4-BE49-F238E27FC236}">
                <a16:creationId xmlns:a16="http://schemas.microsoft.com/office/drawing/2014/main" id="{13B9C20A-7061-8047-9E54-C791DF8FD2EB}"/>
              </a:ext>
            </a:extLst>
          </p:cNvPr>
          <p:cNvSpPr>
            <a:spLocks noGrp="1"/>
          </p:cNvSpPr>
          <p:nvPr>
            <p:ph type="body" idx="1"/>
          </p:nvPr>
        </p:nvSpPr>
        <p:spPr>
          <a:xfrm>
            <a:off x="311700" y="1468825"/>
            <a:ext cx="7181300" cy="3488186"/>
          </a:xfrm>
        </p:spPr>
        <p:txBody>
          <a:bodyPr>
            <a:normAutofit/>
          </a:bodyPr>
          <a:lstStyle/>
          <a:p>
            <a:pPr>
              <a:lnSpc>
                <a:spcPct val="120000"/>
              </a:lnSpc>
            </a:pPr>
            <a:r>
              <a:rPr lang="en-US" dirty="0"/>
              <a:t>Children younger than 1 year of age should not be passengers on bicycles. Their neck muscles may not be strong enough to control head movement during a sudden stop, especially with the added weight of a helmet.</a:t>
            </a:r>
          </a:p>
          <a:p>
            <a:pPr>
              <a:lnSpc>
                <a:spcPct val="120000"/>
              </a:lnSpc>
            </a:pPr>
            <a:r>
              <a:rPr lang="en-US" dirty="0"/>
              <a:t>Children younger than 10 years should ride on a sidewalk or bicycle path instead of the street. Most children younger than 10 years are unable to make safe choices in traffic situations.</a:t>
            </a:r>
          </a:p>
          <a:p>
            <a:pPr>
              <a:lnSpc>
                <a:spcPct val="120000"/>
              </a:lnSpc>
            </a:pPr>
            <a:r>
              <a:rPr lang="en-US" dirty="0"/>
              <a:t>Make sure the seat and handlebars of the bicycle fit your child.</a:t>
            </a:r>
          </a:p>
          <a:p>
            <a:pPr>
              <a:lnSpc>
                <a:spcPct val="120000"/>
              </a:lnSpc>
            </a:pPr>
            <a:r>
              <a:rPr lang="en-US" dirty="0"/>
              <a:t>Know a child’s limits. Tell your child where he or she can ride.</a:t>
            </a:r>
          </a:p>
          <a:p>
            <a:endParaRPr lang="en-US" dirty="0"/>
          </a:p>
        </p:txBody>
      </p:sp>
      <p:pic>
        <p:nvPicPr>
          <p:cNvPr id="4" name="Picture 3">
            <a:extLst>
              <a:ext uri="{FF2B5EF4-FFF2-40B4-BE49-F238E27FC236}">
                <a16:creationId xmlns:a16="http://schemas.microsoft.com/office/drawing/2014/main" id="{EB34B159-D391-8F4A-AB1E-AEBC494AB0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94920" y="86837"/>
            <a:ext cx="2175311" cy="1223612"/>
          </a:xfrm>
          <a:prstGeom prst="rect">
            <a:avLst/>
          </a:prstGeom>
        </p:spPr>
      </p:pic>
    </p:spTree>
    <p:extLst>
      <p:ext uri="{BB962C8B-B14F-4D97-AF65-F5344CB8AC3E}">
        <p14:creationId xmlns:p14="http://schemas.microsoft.com/office/powerpoint/2010/main" val="382082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26278-F68C-BD4F-A38C-94672CB1F9EF}"/>
              </a:ext>
            </a:extLst>
          </p:cNvPr>
          <p:cNvSpPr/>
          <p:nvPr/>
        </p:nvSpPr>
        <p:spPr>
          <a:xfrm>
            <a:off x="-1" y="0"/>
            <a:ext cx="314746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72181-5595-4D32-AB50-821FE22000F0}"/>
              </a:ext>
            </a:extLst>
          </p:cNvPr>
          <p:cNvSpPr>
            <a:spLocks noGrp="1"/>
          </p:cNvSpPr>
          <p:nvPr>
            <p:ph type="title"/>
          </p:nvPr>
        </p:nvSpPr>
        <p:spPr>
          <a:xfrm>
            <a:off x="142332" y="355896"/>
            <a:ext cx="2862791" cy="1562177"/>
          </a:xfrm>
        </p:spPr>
        <p:txBody>
          <a:bodyPr>
            <a:normAutofit fontScale="90000"/>
          </a:bodyPr>
          <a:lstStyle/>
          <a:p>
            <a:pPr defTabSz="544237">
              <a:defRPr/>
            </a:pPr>
            <a:r>
              <a:rPr lang="en-US" sz="2400" dirty="0">
                <a:solidFill>
                  <a:prstClr val="black"/>
                </a:solidFill>
                <a:latin typeface="Roboto" panose="02000000000000000000" pitchFamily="2" charset="0"/>
                <a:ea typeface="Roboto" panose="02000000000000000000" pitchFamily="2" charset="0"/>
                <a:cs typeface="Calibri Light" panose="020F0302020204030204" pitchFamily="34" charset="0"/>
              </a:rPr>
              <a:t>Insurance Institute for Highway Safety: </a:t>
            </a:r>
            <a:br>
              <a:rPr lang="en-US" sz="2400" dirty="0">
                <a:solidFill>
                  <a:prstClr val="black"/>
                </a:solidFill>
                <a:latin typeface="Roboto" panose="02000000000000000000" pitchFamily="2" charset="0"/>
                <a:ea typeface="Roboto" panose="02000000000000000000" pitchFamily="2" charset="0"/>
                <a:cs typeface="Calibri Light" panose="020F0302020204030204" pitchFamily="34" charset="0"/>
              </a:rPr>
            </a:br>
            <a:r>
              <a:rPr lang="en-US" sz="2400" dirty="0">
                <a:solidFill>
                  <a:prstClr val="black"/>
                </a:solidFill>
                <a:latin typeface="Roboto" panose="02000000000000000000" pitchFamily="2" charset="0"/>
                <a:ea typeface="Roboto" panose="02000000000000000000" pitchFamily="2" charset="0"/>
                <a:cs typeface="Calibri Light" panose="020F0302020204030204" pitchFamily="34" charset="0"/>
              </a:rPr>
              <a:t>Map of bicyclists covered by state law, 2022</a:t>
            </a:r>
          </a:p>
        </p:txBody>
      </p:sp>
      <p:sp>
        <p:nvSpPr>
          <p:cNvPr id="3" name="Content Placeholder 2">
            <a:extLst>
              <a:ext uri="{FF2B5EF4-FFF2-40B4-BE49-F238E27FC236}">
                <a16:creationId xmlns:a16="http://schemas.microsoft.com/office/drawing/2014/main" id="{C7CEEB7C-32E8-4496-A554-4065B20DFF76}"/>
              </a:ext>
            </a:extLst>
          </p:cNvPr>
          <p:cNvSpPr>
            <a:spLocks noGrp="1"/>
          </p:cNvSpPr>
          <p:nvPr>
            <p:ph idx="1"/>
          </p:nvPr>
        </p:nvSpPr>
        <p:spPr>
          <a:xfrm>
            <a:off x="98096" y="2088682"/>
            <a:ext cx="2951264" cy="3054817"/>
          </a:xfrm>
        </p:spPr>
        <p:txBody>
          <a:bodyPr>
            <a:normAutofit fontScale="85000" lnSpcReduction="10000"/>
          </a:bodyPr>
          <a:lstStyle/>
          <a:p>
            <a:pPr marL="342900" defTabSz="544237">
              <a:buFont typeface="Arial" panose="020B0604020202020204" pitchFamily="34" charset="0"/>
              <a:buChar char="•"/>
              <a:defRPr/>
            </a:pPr>
            <a:r>
              <a:rPr lang="en-US" dirty="0">
                <a:solidFill>
                  <a:prstClr val="black"/>
                </a:solidFill>
                <a:latin typeface="Roboto" panose="02000000000000000000" pitchFamily="2" charset="0"/>
                <a:ea typeface="Roboto" panose="02000000000000000000" pitchFamily="2" charset="0"/>
                <a:cs typeface="Calibri Light" panose="020F0302020204030204" pitchFamily="34" charset="0"/>
              </a:rPr>
              <a:t>The odds that a bicyclist will wear a helmet are 4 times higher after a helmet law is enacted than before a law is passed.</a:t>
            </a:r>
          </a:p>
          <a:p>
            <a:pPr marL="342900" defTabSz="544237">
              <a:buFont typeface="Arial" panose="020B0604020202020204" pitchFamily="34" charset="0"/>
              <a:buChar char="•"/>
              <a:defRPr/>
            </a:pPr>
            <a:endParaRPr lang="en-US" dirty="0">
              <a:solidFill>
                <a:prstClr val="black"/>
              </a:solidFill>
              <a:latin typeface="Roboto" panose="02000000000000000000" pitchFamily="2" charset="0"/>
              <a:ea typeface="Roboto" panose="02000000000000000000" pitchFamily="2" charset="0"/>
              <a:cs typeface="Calibri Light" panose="020F0302020204030204" pitchFamily="34" charset="0"/>
            </a:endParaRPr>
          </a:p>
          <a:p>
            <a:pPr marL="342900" defTabSz="544237">
              <a:buFont typeface="Arial" panose="020B0604020202020204" pitchFamily="34" charset="0"/>
              <a:buChar char="•"/>
              <a:defRPr/>
            </a:pPr>
            <a:r>
              <a:rPr lang="en-US" dirty="0">
                <a:solidFill>
                  <a:prstClr val="black"/>
                </a:solidFill>
                <a:latin typeface="Roboto" panose="02000000000000000000" pitchFamily="2" charset="0"/>
                <a:ea typeface="Roboto" panose="02000000000000000000" pitchFamily="2" charset="0"/>
                <a:cs typeface="Calibri Light" panose="020F0302020204030204" pitchFamily="34" charset="0"/>
              </a:rPr>
              <a:t>A Gallup Poll sponsored by the US government found that 9 out of 10 surveyed support helmet laws for children &lt;18 years</a:t>
            </a:r>
          </a:p>
        </p:txBody>
      </p:sp>
      <p:pic>
        <p:nvPicPr>
          <p:cNvPr id="5" name="Picture 4" descr="Diagram&#10;&#10;Description automatically generated">
            <a:extLst>
              <a:ext uri="{FF2B5EF4-FFF2-40B4-BE49-F238E27FC236}">
                <a16:creationId xmlns:a16="http://schemas.microsoft.com/office/drawing/2014/main" id="{EB0EFF09-D86B-A243-ACCC-2A17C6410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322" y="279252"/>
            <a:ext cx="5581381" cy="4584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370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607C-7A02-4E41-B431-BAFDAA413AE1}"/>
              </a:ext>
            </a:extLst>
          </p:cNvPr>
          <p:cNvSpPr>
            <a:spLocks noGrp="1"/>
          </p:cNvSpPr>
          <p:nvPr>
            <p:ph type="title"/>
          </p:nvPr>
        </p:nvSpPr>
        <p:spPr/>
        <p:txBody>
          <a:bodyPr/>
          <a:lstStyle/>
          <a:p>
            <a:r>
              <a:rPr lang="en-US" altLang="en-US" sz="3200" b="1" dirty="0">
                <a:solidFill>
                  <a:schemeClr val="bg1"/>
                </a:solidFill>
                <a:ea typeface="ＭＳ Ｐゴシック" panose="020B0600070205080204" pitchFamily="34" charset="-128"/>
              </a:rPr>
              <a:t>Helmet Legislation</a:t>
            </a:r>
            <a:endParaRPr lang="en-US" dirty="0">
              <a:solidFill>
                <a:schemeClr val="bg1"/>
              </a:solidFill>
            </a:endParaRPr>
          </a:p>
        </p:txBody>
      </p:sp>
      <p:sp>
        <p:nvSpPr>
          <p:cNvPr id="3" name="Text Placeholder 2">
            <a:extLst>
              <a:ext uri="{FF2B5EF4-FFF2-40B4-BE49-F238E27FC236}">
                <a16:creationId xmlns:a16="http://schemas.microsoft.com/office/drawing/2014/main" id="{55DA519C-7E2C-C141-83A0-626C2015C0E3}"/>
              </a:ext>
            </a:extLst>
          </p:cNvPr>
          <p:cNvSpPr>
            <a:spLocks noGrp="1"/>
          </p:cNvSpPr>
          <p:nvPr>
            <p:ph type="body" idx="1"/>
          </p:nvPr>
        </p:nvSpPr>
        <p:spPr>
          <a:xfrm>
            <a:off x="831300" y="2319725"/>
            <a:ext cx="8001000" cy="1617275"/>
          </a:xfrm>
        </p:spPr>
        <p:txBody>
          <a:bodyPr>
            <a:normAutofit fontScale="92500"/>
          </a:bodyPr>
          <a:lstStyle/>
          <a:p>
            <a:pPr>
              <a:buFontTx/>
              <a:buNone/>
            </a:pPr>
            <a:r>
              <a:rPr lang="en-US" altLang="en-US" sz="2400" dirty="0">
                <a:ea typeface="ＭＳ Ｐゴシック" panose="020B0600070205080204" pitchFamily="34" charset="-128"/>
              </a:rPr>
              <a:t>- 316% </a:t>
            </a:r>
            <a:r>
              <a:rPr lang="en-US" altLang="en-US" sz="2400" dirty="0">
                <a:solidFill>
                  <a:schemeClr val="accent6"/>
                </a:solidFill>
                <a:latin typeface="Wingdings" pitchFamily="2" charset="2"/>
                <a:ea typeface="ＭＳ Ｐゴシック" panose="020B0600070205080204" pitchFamily="34" charset="-128"/>
                <a:sym typeface="Wingdings" pitchFamily="2" charset="2"/>
              </a:rPr>
              <a:t></a:t>
            </a:r>
            <a:r>
              <a:rPr lang="en-US" altLang="en-US" sz="2400" dirty="0">
                <a:ea typeface="ＭＳ Ｐゴシック" panose="020B0600070205080204" pitchFamily="34" charset="-128"/>
                <a:sym typeface="Wingdings" pitchFamily="2" charset="2"/>
              </a:rPr>
              <a:t> </a:t>
            </a:r>
            <a:r>
              <a:rPr lang="en-US" altLang="en-US" sz="2400" dirty="0">
                <a:ea typeface="ＭＳ Ｐゴシック" panose="020B0600070205080204" pitchFamily="34" charset="-128"/>
              </a:rPr>
              <a:t>in bike helmet use in 5-14yo in Austin, TX</a:t>
            </a:r>
          </a:p>
          <a:p>
            <a:pPr>
              <a:buFontTx/>
              <a:buNone/>
            </a:pPr>
            <a:r>
              <a:rPr lang="en-US" altLang="en-US" sz="2400" dirty="0">
                <a:ea typeface="ＭＳ Ｐゴシック" panose="020B0600070205080204" pitchFamily="34" charset="-128"/>
              </a:rPr>
              <a:t>- 393% </a:t>
            </a:r>
            <a:r>
              <a:rPr lang="en-US" altLang="en-US" sz="2400" dirty="0">
                <a:solidFill>
                  <a:schemeClr val="accent6"/>
                </a:solidFill>
                <a:latin typeface="Wingdings" pitchFamily="2" charset="2"/>
                <a:ea typeface="ＭＳ Ｐゴシック" panose="020B0600070205080204" pitchFamily="34" charset="-128"/>
                <a:sym typeface="Wingdings" pitchFamily="2" charset="2"/>
              </a:rPr>
              <a:t></a:t>
            </a:r>
            <a:r>
              <a:rPr lang="en-US" altLang="en-US" sz="2400" dirty="0">
                <a:ea typeface="ＭＳ Ｐゴシック" panose="020B0600070205080204" pitchFamily="34" charset="-128"/>
              </a:rPr>
              <a:t> in bike helmet use in children &lt;12 in Jacksonville, FL</a:t>
            </a:r>
          </a:p>
          <a:p>
            <a:pPr>
              <a:buFontTx/>
              <a:buNone/>
            </a:pPr>
            <a:r>
              <a:rPr lang="en-US" altLang="en-US" sz="2400" dirty="0">
                <a:ea typeface="ＭＳ Ｐゴシック" panose="020B0600070205080204" pitchFamily="34" charset="-128"/>
              </a:rPr>
              <a:t>- </a:t>
            </a:r>
            <a:r>
              <a:rPr lang="en-US" altLang="en-US" sz="2400" dirty="0">
                <a:solidFill>
                  <a:schemeClr val="accent6"/>
                </a:solidFill>
                <a:latin typeface="Wingdings" pitchFamily="2" charset="2"/>
                <a:ea typeface="ＭＳ Ｐゴシック" panose="020B0600070205080204" pitchFamily="34" charset="-128"/>
                <a:sym typeface="Wingdings" pitchFamily="2" charset="2"/>
              </a:rPr>
              <a:t></a:t>
            </a:r>
            <a:r>
              <a:rPr lang="en-US" altLang="en-US" sz="2400" dirty="0">
                <a:ea typeface="ＭＳ Ｐゴシック" panose="020B0600070205080204" pitchFamily="34" charset="-128"/>
                <a:sym typeface="Wingdings" pitchFamily="2" charset="2"/>
              </a:rPr>
              <a:t> </a:t>
            </a:r>
            <a:r>
              <a:rPr lang="en-US" altLang="en-US" sz="2400" dirty="0">
                <a:ea typeface="ＭＳ Ｐゴシック" panose="020B0600070205080204" pitchFamily="34" charset="-128"/>
              </a:rPr>
              <a:t>from 20.4% to 56.1% bike helmet use in Oregon</a:t>
            </a:r>
          </a:p>
          <a:p>
            <a:pPr marL="114300" indent="0">
              <a:buNone/>
            </a:pPr>
            <a:endParaRPr lang="en-US" dirty="0"/>
          </a:p>
        </p:txBody>
      </p:sp>
      <p:sp>
        <p:nvSpPr>
          <p:cNvPr id="4" name="TextBox 1">
            <a:extLst>
              <a:ext uri="{FF2B5EF4-FFF2-40B4-BE49-F238E27FC236}">
                <a16:creationId xmlns:a16="http://schemas.microsoft.com/office/drawing/2014/main" id="{6E3F0673-9E47-834E-B2A1-1935C5CAF95B}"/>
              </a:ext>
            </a:extLst>
          </p:cNvPr>
          <p:cNvSpPr txBox="1">
            <a:spLocks noChangeArrowheads="1"/>
          </p:cNvSpPr>
          <p:nvPr/>
        </p:nvSpPr>
        <p:spPr bwMode="auto">
          <a:xfrm>
            <a:off x="571500" y="1567676"/>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defTabSz="544237">
              <a:defRPr/>
            </a:pPr>
            <a:r>
              <a:rPr lang="en-US" altLang="en-US" sz="3200" b="1" dirty="0">
                <a:solidFill>
                  <a:prstClr val="black"/>
                </a:solidFill>
                <a:latin typeface="+mj-lt"/>
              </a:rPr>
              <a:t>Helmet use = decreased injury</a:t>
            </a:r>
          </a:p>
        </p:txBody>
      </p:sp>
      <p:sp>
        <p:nvSpPr>
          <p:cNvPr id="5" name="TextBox 4">
            <a:extLst>
              <a:ext uri="{FF2B5EF4-FFF2-40B4-BE49-F238E27FC236}">
                <a16:creationId xmlns:a16="http://schemas.microsoft.com/office/drawing/2014/main" id="{79046C57-3CBB-3743-8B18-859E767AB966}"/>
              </a:ext>
            </a:extLst>
          </p:cNvPr>
          <p:cNvSpPr txBox="1">
            <a:spLocks noChangeArrowheads="1"/>
          </p:cNvSpPr>
          <p:nvPr/>
        </p:nvSpPr>
        <p:spPr bwMode="auto">
          <a:xfrm>
            <a:off x="1600200" y="4576764"/>
            <a:ext cx="594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defTabSz="544237">
              <a:defRPr/>
            </a:pPr>
            <a:r>
              <a:rPr lang="en-US" altLang="en-US" sz="2000" dirty="0">
                <a:solidFill>
                  <a:prstClr val="black"/>
                </a:solidFill>
                <a:latin typeface="+mn-lt"/>
              </a:rPr>
              <a:t>National Highway &amp; Traffic Safety Association</a:t>
            </a:r>
          </a:p>
          <a:p>
            <a:pPr defTabSz="544237">
              <a:defRPr/>
            </a:pPr>
            <a:endParaRPr lang="en-US" altLang="en-US" dirty="0">
              <a:solidFill>
                <a:prstClr val="black"/>
              </a:solidFill>
            </a:endParaRPr>
          </a:p>
        </p:txBody>
      </p:sp>
    </p:spTree>
    <p:extLst>
      <p:ext uri="{BB962C8B-B14F-4D97-AF65-F5344CB8AC3E}">
        <p14:creationId xmlns:p14="http://schemas.microsoft.com/office/powerpoint/2010/main" val="359809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7896-4A3D-E24A-8EBF-9A2A95B6633E}"/>
              </a:ext>
            </a:extLst>
          </p:cNvPr>
          <p:cNvSpPr>
            <a:spLocks noGrp="1"/>
          </p:cNvSpPr>
          <p:nvPr>
            <p:ph type="title"/>
          </p:nvPr>
        </p:nvSpPr>
        <p:spPr/>
        <p:txBody>
          <a:bodyPr>
            <a:normAutofit/>
          </a:bodyPr>
          <a:lstStyle/>
          <a:p>
            <a:r>
              <a:rPr lang="en-US" sz="3200" dirty="0">
                <a:solidFill>
                  <a:schemeClr val="bg1"/>
                </a:solidFill>
              </a:rPr>
              <a:t>What can we, as doctors, do?</a:t>
            </a:r>
          </a:p>
        </p:txBody>
      </p:sp>
      <p:sp>
        <p:nvSpPr>
          <p:cNvPr id="3" name="Text Placeholder 2">
            <a:extLst>
              <a:ext uri="{FF2B5EF4-FFF2-40B4-BE49-F238E27FC236}">
                <a16:creationId xmlns:a16="http://schemas.microsoft.com/office/drawing/2014/main" id="{3D9EFB07-820C-2448-AFE7-626987DFE6B6}"/>
              </a:ext>
            </a:extLst>
          </p:cNvPr>
          <p:cNvSpPr>
            <a:spLocks noGrp="1"/>
          </p:cNvSpPr>
          <p:nvPr>
            <p:ph type="body" idx="1"/>
          </p:nvPr>
        </p:nvSpPr>
        <p:spPr>
          <a:xfrm>
            <a:off x="311700" y="1468825"/>
            <a:ext cx="7473400" cy="3099900"/>
          </a:xfrm>
        </p:spPr>
        <p:txBody>
          <a:bodyPr/>
          <a:lstStyle/>
          <a:p>
            <a:r>
              <a:rPr lang="en-US" sz="2400" dirty="0"/>
              <a:t>Advocate for local and state bike helmet laws</a:t>
            </a:r>
          </a:p>
          <a:p>
            <a:r>
              <a:rPr lang="en-US" sz="2400" dirty="0"/>
              <a:t>Talk about it on social media! Use #</a:t>
            </a:r>
            <a:r>
              <a:rPr lang="en-US" sz="2400" dirty="0" err="1"/>
              <a:t>WearAHelmet</a:t>
            </a:r>
            <a:r>
              <a:rPr lang="en-US" sz="2400" dirty="0"/>
              <a:t> on May 25, 2022 (and year round!)</a:t>
            </a: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D00ED87A-137D-B749-B0FC-2C2CEF786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550" y="3735782"/>
            <a:ext cx="2299750" cy="1299595"/>
          </a:xfrm>
          <a:prstGeom prst="rect">
            <a:avLst/>
          </a:prstGeom>
          <a:ln>
            <a:noFill/>
          </a:ln>
          <a:effectLst>
            <a:outerShdw blurRad="292100" dist="139700" dir="2700000" algn="tl" rotWithShape="0">
              <a:srgbClr val="333333">
                <a:alpha val="65000"/>
              </a:srgbClr>
            </a:outerShdw>
          </a:effectLst>
        </p:spPr>
      </p:pic>
      <p:pic>
        <p:nvPicPr>
          <p:cNvPr id="6" name="Content Placeholder 4" descr="A picture containing text&#10;&#10;Description automatically generated">
            <a:extLst>
              <a:ext uri="{FF2B5EF4-FFF2-40B4-BE49-F238E27FC236}">
                <a16:creationId xmlns:a16="http://schemas.microsoft.com/office/drawing/2014/main" id="{711067AE-2F0D-D44E-A7DE-F46891A79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1" y="2450100"/>
            <a:ext cx="1986964" cy="2571366"/>
          </a:xfrm>
          <a:prstGeom prst="rect">
            <a:avLst/>
          </a:prstGeom>
          <a:ln>
            <a:noFill/>
          </a:ln>
          <a:effectLst>
            <a:outerShdw blurRad="292100" dist="139700" dir="2700000" algn="tl" rotWithShape="0">
              <a:srgbClr val="333333">
                <a:alpha val="65000"/>
              </a:srgbClr>
            </a:outerShdw>
          </a:effectLst>
        </p:spPr>
      </p:pic>
      <p:sp>
        <p:nvSpPr>
          <p:cNvPr id="7" name="Text Placeholder 2">
            <a:extLst>
              <a:ext uri="{FF2B5EF4-FFF2-40B4-BE49-F238E27FC236}">
                <a16:creationId xmlns:a16="http://schemas.microsoft.com/office/drawing/2014/main" id="{DCA34CD8-732A-594B-B465-A2DB41E48C16}"/>
              </a:ext>
            </a:extLst>
          </p:cNvPr>
          <p:cNvSpPr txBox="1">
            <a:spLocks/>
          </p:cNvSpPr>
          <p:nvPr/>
        </p:nvSpPr>
        <p:spPr>
          <a:xfrm>
            <a:off x="172035" y="2835925"/>
            <a:ext cx="7473400" cy="1299484"/>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rgbClr val="000000"/>
              </a:buClr>
              <a:buSzPts val="1800"/>
              <a:buFont typeface="Roboto"/>
              <a:buChar char="●"/>
              <a:defRPr sz="1800" b="0" i="0" u="none" strike="noStrike" cap="none">
                <a:solidFill>
                  <a:srgbClr val="000000"/>
                </a:solidFill>
                <a:latin typeface="Roboto"/>
                <a:ea typeface="Roboto"/>
                <a:cs typeface="Roboto"/>
                <a:sym typeface="Roboto"/>
              </a:defRPr>
            </a:lvl1pPr>
            <a:lvl2pPr marL="914400" marR="0" lvl="1"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9pPr>
          </a:lstStyle>
          <a:p>
            <a:pPr lvl="1"/>
            <a:r>
              <a:rPr lang="en-US" sz="1600" dirty="0"/>
              <a:t>Twitter chat: May 25, 2022 at 2 p.m. ET</a:t>
            </a:r>
          </a:p>
          <a:p>
            <a:pPr lvl="1"/>
            <a:r>
              <a:rPr lang="en-US" sz="1600" dirty="0"/>
              <a:t>Campaign materials, including social media graphics, Zoom backgrounds, selfie signs, and questions for Twitter chat: </a:t>
            </a:r>
            <a:r>
              <a:rPr lang="en-US" sz="1600" dirty="0">
                <a:hlinkClick r:id="rId4"/>
              </a:rPr>
              <a:t>https://bit.ly/T4CIPHelmet</a:t>
            </a:r>
            <a:r>
              <a:rPr lang="en-US" sz="1600" dirty="0"/>
              <a:t> </a:t>
            </a:r>
          </a:p>
          <a:p>
            <a:endParaRPr lang="en-US" dirty="0"/>
          </a:p>
        </p:txBody>
      </p:sp>
    </p:spTree>
    <p:extLst>
      <p:ext uri="{BB962C8B-B14F-4D97-AF65-F5344CB8AC3E}">
        <p14:creationId xmlns:p14="http://schemas.microsoft.com/office/powerpoint/2010/main" val="192728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text, person, child&#10;&#10;Description automatically generated">
            <a:extLst>
              <a:ext uri="{FF2B5EF4-FFF2-40B4-BE49-F238E27FC236}">
                <a16:creationId xmlns:a16="http://schemas.microsoft.com/office/drawing/2014/main" id="{4DE8E38E-322C-6E4B-9966-2131CFED8A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514349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65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ECF3-78B5-EB42-A1ED-1A61A5DEFFEC}"/>
              </a:ext>
            </a:extLst>
          </p:cNvPr>
          <p:cNvSpPr>
            <a:spLocks noGrp="1"/>
          </p:cNvSpPr>
          <p:nvPr>
            <p:ph type="title"/>
          </p:nvPr>
        </p:nvSpPr>
        <p:spPr>
          <a:xfrm>
            <a:off x="311700" y="118500"/>
            <a:ext cx="8520600" cy="733500"/>
          </a:xfrm>
        </p:spPr>
        <p:txBody>
          <a:bodyPr>
            <a:normAutofit/>
          </a:bodyPr>
          <a:lstStyle/>
          <a:p>
            <a:r>
              <a:rPr lang="en-US" sz="3200" dirty="0">
                <a:latin typeface="Roboto" panose="02000000000000000000" pitchFamily="2" charset="0"/>
                <a:ea typeface="Roboto" panose="02000000000000000000" pitchFamily="2" charset="0"/>
              </a:rPr>
              <a:t>Group Photo </a:t>
            </a:r>
            <a:r>
              <a:rPr lang="en-US" sz="3200" dirty="0" err="1">
                <a:latin typeface="Roboto" panose="02000000000000000000" pitchFamily="2" charset="0"/>
                <a:ea typeface="Roboto" panose="02000000000000000000" pitchFamily="2" charset="0"/>
              </a:rPr>
              <a:t>Opp</a:t>
            </a:r>
            <a:r>
              <a:rPr lang="en-US" sz="3200" dirty="0">
                <a:latin typeface="Roboto" panose="02000000000000000000" pitchFamily="2" charset="0"/>
                <a:ea typeface="Roboto" panose="02000000000000000000" pitchFamily="2" charset="0"/>
              </a:rPr>
              <a:t>!</a:t>
            </a:r>
          </a:p>
        </p:txBody>
      </p:sp>
      <p:pic>
        <p:nvPicPr>
          <p:cNvPr id="4" name="Content Placeholder 4" descr="Graphical user interface, text, application, chat or text message&#10;&#10;Description automatically generated">
            <a:extLst>
              <a:ext uri="{FF2B5EF4-FFF2-40B4-BE49-F238E27FC236}">
                <a16:creationId xmlns:a16="http://schemas.microsoft.com/office/drawing/2014/main" id="{44392BA3-312B-A84D-9CFC-435CC0DDD8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274" y="1127385"/>
            <a:ext cx="4133485" cy="2325950"/>
          </a:xfrm>
        </p:spPr>
      </p:pic>
      <p:pic>
        <p:nvPicPr>
          <p:cNvPr id="5" name="Picture 4" descr="Graphical user interface, text, application&#10;&#10;Description automatically generated">
            <a:extLst>
              <a:ext uri="{FF2B5EF4-FFF2-40B4-BE49-F238E27FC236}">
                <a16:creationId xmlns:a16="http://schemas.microsoft.com/office/drawing/2014/main" id="{FE6010FF-3CD6-F340-BE49-60C98BD3E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243" y="1133735"/>
            <a:ext cx="4168632" cy="232595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7E29D847-48FC-CB48-A2B7-BCD641757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074" y="2684769"/>
            <a:ext cx="4133485" cy="2340231"/>
          </a:xfrm>
          <a:prstGeom prst="rect">
            <a:avLst/>
          </a:prstGeom>
        </p:spPr>
      </p:pic>
    </p:spTree>
    <p:extLst>
      <p:ext uri="{BB962C8B-B14F-4D97-AF65-F5344CB8AC3E}">
        <p14:creationId xmlns:p14="http://schemas.microsoft.com/office/powerpoint/2010/main" val="387167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6809-F941-BB46-B012-9A92F31E4F9B}"/>
              </a:ext>
            </a:extLst>
          </p:cNvPr>
          <p:cNvSpPr>
            <a:spLocks noGrp="1"/>
          </p:cNvSpPr>
          <p:nvPr>
            <p:ph type="title"/>
          </p:nvPr>
        </p:nvSpPr>
        <p:spPr/>
        <p:txBody>
          <a:bodyPr>
            <a:normAutofit/>
          </a:bodyPr>
          <a:lstStyle/>
          <a:p>
            <a:r>
              <a:rPr lang="en-US" sz="3200" dirty="0">
                <a:solidFill>
                  <a:schemeClr val="bg1"/>
                </a:solidFill>
              </a:rPr>
              <a:t>References</a:t>
            </a:r>
          </a:p>
        </p:txBody>
      </p:sp>
      <p:sp>
        <p:nvSpPr>
          <p:cNvPr id="3" name="Text Placeholder 2">
            <a:extLst>
              <a:ext uri="{FF2B5EF4-FFF2-40B4-BE49-F238E27FC236}">
                <a16:creationId xmlns:a16="http://schemas.microsoft.com/office/drawing/2014/main" id="{F0ADE547-E1C6-0143-8271-6E7B41813574}"/>
              </a:ext>
            </a:extLst>
          </p:cNvPr>
          <p:cNvSpPr>
            <a:spLocks noGrp="1"/>
          </p:cNvSpPr>
          <p:nvPr>
            <p:ph type="body" idx="1"/>
          </p:nvPr>
        </p:nvSpPr>
        <p:spPr>
          <a:xfrm>
            <a:off x="311700" y="1468824"/>
            <a:ext cx="8520600" cy="3471475"/>
          </a:xfrm>
        </p:spPr>
        <p:txBody>
          <a:bodyPr>
            <a:normAutofit lnSpcReduction="10000"/>
          </a:bodyPr>
          <a:lstStyle/>
          <a:p>
            <a:r>
              <a:rPr lang="en-US" sz="2000" dirty="0">
                <a:solidFill>
                  <a:srgbClr val="0070C0"/>
                </a:solidFill>
                <a:hlinkClick r:id="rId2">
                  <a:extLst>
                    <a:ext uri="{A12FA001-AC4F-418D-AE19-62706E023703}">
                      <ahyp:hlinkClr xmlns:ahyp="http://schemas.microsoft.com/office/drawing/2018/hyperlinkcolor" val="tx"/>
                    </a:ext>
                  </a:extLst>
                </a:hlinkClick>
              </a:rPr>
              <a:t>https://www.nationwidechildrens.org/research/areas-of-research/center-for-injury-research-and-policy/injury-topics/sports-recreation/bicycle-helmets</a:t>
            </a:r>
            <a:r>
              <a:rPr lang="en-US" sz="2000" dirty="0">
                <a:solidFill>
                  <a:srgbClr val="0070C0"/>
                </a:solidFill>
              </a:rPr>
              <a:t>  </a:t>
            </a:r>
          </a:p>
          <a:p>
            <a:r>
              <a:rPr lang="en-US" sz="2000" dirty="0">
                <a:solidFill>
                  <a:srgbClr val="0070C0"/>
                </a:solidFill>
                <a:hlinkClick r:id="rId3">
                  <a:extLst>
                    <a:ext uri="{A12FA001-AC4F-418D-AE19-62706E023703}">
                      <ahyp:hlinkClr xmlns:ahyp="http://schemas.microsoft.com/office/drawing/2018/hyperlinkcolor" val="tx"/>
                    </a:ext>
                  </a:extLst>
                </a:hlinkClick>
              </a:rPr>
              <a:t>https://www.nationwidechildrens.org/research/areas-of-research/center-for-injury-research-and-policy/injury-topics/sports-recreation/bicycle-safety</a:t>
            </a:r>
            <a:r>
              <a:rPr lang="en-US" sz="2000" dirty="0">
                <a:solidFill>
                  <a:srgbClr val="0070C0"/>
                </a:solidFill>
              </a:rPr>
              <a:t> </a:t>
            </a:r>
          </a:p>
          <a:p>
            <a:r>
              <a:rPr lang="en-US" sz="2000" dirty="0">
                <a:solidFill>
                  <a:srgbClr val="0070C0"/>
                </a:solidFill>
                <a:hlinkClick r:id="rId4">
                  <a:extLst>
                    <a:ext uri="{A12FA001-AC4F-418D-AE19-62706E023703}">
                      <ahyp:hlinkClr xmlns:ahyp="http://schemas.microsoft.com/office/drawing/2018/hyperlinkcolor" val="tx"/>
                    </a:ext>
                  </a:extLst>
                </a:hlinkClick>
              </a:rPr>
              <a:t>https://www.nationwidechildrens.org/family-resources-education/700childrens/2018/06/bike-helmet-safety</a:t>
            </a:r>
            <a:r>
              <a:rPr lang="en-US" sz="2000" dirty="0">
                <a:solidFill>
                  <a:srgbClr val="0070C0"/>
                </a:solidFill>
              </a:rPr>
              <a:t> </a:t>
            </a:r>
          </a:p>
          <a:p>
            <a:r>
              <a:rPr lang="en-US" sz="2000" dirty="0">
                <a:solidFill>
                  <a:srgbClr val="0070C0"/>
                </a:solidFill>
                <a:hlinkClick r:id="rId5">
                  <a:extLst>
                    <a:ext uri="{A12FA001-AC4F-418D-AE19-62706E023703}">
                      <ahyp:hlinkClr xmlns:ahyp="http://schemas.microsoft.com/office/drawing/2018/hyperlinkcolor" val="tx"/>
                    </a:ext>
                  </a:extLst>
                </a:hlinkClick>
              </a:rPr>
              <a:t>www.helmets.org</a:t>
            </a:r>
            <a:r>
              <a:rPr lang="en-US" sz="2000" dirty="0">
                <a:solidFill>
                  <a:srgbClr val="0070C0"/>
                </a:solidFill>
              </a:rPr>
              <a:t> </a:t>
            </a:r>
          </a:p>
          <a:p>
            <a:r>
              <a:rPr lang="en-US" sz="2000" dirty="0">
                <a:solidFill>
                  <a:srgbClr val="0070C0"/>
                </a:solidFill>
                <a:hlinkClick r:id="rId6">
                  <a:extLst>
                    <a:ext uri="{A12FA001-AC4F-418D-AE19-62706E023703}">
                      <ahyp:hlinkClr xmlns:ahyp="http://schemas.microsoft.com/office/drawing/2018/hyperlinkcolor" val="tx"/>
                    </a:ext>
                  </a:extLst>
                </a:hlinkClick>
              </a:rPr>
              <a:t>https://www.iihs.org/topics/pedestrians-and-bicyclists</a:t>
            </a:r>
            <a:r>
              <a:rPr lang="en-US" sz="2000" dirty="0"/>
              <a:t> </a:t>
            </a:r>
          </a:p>
          <a:p>
            <a:endParaRPr lang="en-US" dirty="0"/>
          </a:p>
        </p:txBody>
      </p:sp>
    </p:spTree>
    <p:extLst>
      <p:ext uri="{BB962C8B-B14F-4D97-AF65-F5344CB8AC3E}">
        <p14:creationId xmlns:p14="http://schemas.microsoft.com/office/powerpoint/2010/main" val="133245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1884-FF14-4FC7-A115-6257CD9BA888}"/>
              </a:ext>
            </a:extLst>
          </p:cNvPr>
          <p:cNvSpPr>
            <a:spLocks noGrp="1"/>
          </p:cNvSpPr>
          <p:nvPr>
            <p:ph type="title"/>
          </p:nvPr>
        </p:nvSpPr>
        <p:spPr/>
        <p:txBody>
          <a:bodyPr/>
          <a:lstStyle/>
          <a:p>
            <a:r>
              <a:rPr lang="en-US" dirty="0">
                <a:solidFill>
                  <a:schemeClr val="bg1"/>
                </a:solidFill>
              </a:rPr>
              <a:t>Trainees: how to use these slides</a:t>
            </a:r>
          </a:p>
        </p:txBody>
      </p:sp>
      <p:sp>
        <p:nvSpPr>
          <p:cNvPr id="3" name="Text Placeholder 2">
            <a:extLst>
              <a:ext uri="{FF2B5EF4-FFF2-40B4-BE49-F238E27FC236}">
                <a16:creationId xmlns:a16="http://schemas.microsoft.com/office/drawing/2014/main" id="{95C2A3FC-9D03-4B2A-AA97-5F9E1BE71F69}"/>
              </a:ext>
            </a:extLst>
          </p:cNvPr>
          <p:cNvSpPr>
            <a:spLocks noGrp="1"/>
          </p:cNvSpPr>
          <p:nvPr>
            <p:ph type="body" idx="1"/>
          </p:nvPr>
        </p:nvSpPr>
        <p:spPr/>
        <p:txBody>
          <a:bodyPr/>
          <a:lstStyle/>
          <a:p>
            <a:r>
              <a:rPr lang="en-US" dirty="0"/>
              <a:t>Previous trainees have said they only have about 15 minutes to deliver their presentation and answer questions. You may want to delete slides to what’s most useful to your institution/locality.</a:t>
            </a:r>
          </a:p>
          <a:p>
            <a:r>
              <a:rPr lang="en-US" dirty="0"/>
              <a:t>Similarly, there’s a lot of info on these slides. You may want to edit the slides to keep the most salient points for your talk.</a:t>
            </a:r>
          </a:p>
          <a:p>
            <a:r>
              <a:rPr lang="en-US" dirty="0"/>
              <a:t>Be sure to edit the first and last slide with your name and contact info.</a:t>
            </a:r>
          </a:p>
          <a:p>
            <a:r>
              <a:rPr lang="en-US" dirty="0"/>
              <a:t>You are welcome to re-brand or co-brand this presentation.</a:t>
            </a:r>
          </a:p>
          <a:p>
            <a:r>
              <a:rPr lang="en-US" dirty="0"/>
              <a:t>Delete this slide once you’ve addressed these issues.</a:t>
            </a:r>
          </a:p>
          <a:p>
            <a:endParaRPr lang="en-US" dirty="0"/>
          </a:p>
        </p:txBody>
      </p:sp>
    </p:spTree>
    <p:extLst>
      <p:ext uri="{BB962C8B-B14F-4D97-AF65-F5344CB8AC3E}">
        <p14:creationId xmlns:p14="http://schemas.microsoft.com/office/powerpoint/2010/main" val="152382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0375" y="153475"/>
            <a:ext cx="8282400" cy="2109000"/>
          </a:xfrm>
        </p:spPr>
        <p:txBody>
          <a:bodyPr>
            <a:normAutofit/>
          </a:bodyPr>
          <a:lstStyle/>
          <a:p>
            <a:r>
              <a:rPr lang="en-US" sz="3200" b="0" dirty="0"/>
              <a:t>(your name)</a:t>
            </a:r>
            <a:br>
              <a:rPr lang="en-US" sz="3200" b="0" dirty="0"/>
            </a:br>
            <a:r>
              <a:rPr lang="en-US" sz="3200" b="0" dirty="0"/>
              <a:t>your email</a:t>
            </a:r>
            <a:br>
              <a:rPr lang="en-US" dirty="0"/>
            </a:br>
            <a:r>
              <a:rPr lang="en-US" sz="3200" b="0" dirty="0"/>
              <a:t>@</a:t>
            </a:r>
            <a:r>
              <a:rPr lang="en-US" sz="3200" b="0" dirty="0" err="1"/>
              <a:t>yourSMhandle</a:t>
            </a:r>
            <a:endParaRPr lang="en-US" sz="3200" b="0" dirty="0"/>
          </a:p>
        </p:txBody>
      </p:sp>
      <p:sp>
        <p:nvSpPr>
          <p:cNvPr id="4" name="AutoShape 2" descr="Help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558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D8BB-28D5-624B-9473-F43EE00329FC}"/>
              </a:ext>
            </a:extLst>
          </p:cNvPr>
          <p:cNvSpPr>
            <a:spLocks noGrp="1"/>
          </p:cNvSpPr>
          <p:nvPr>
            <p:ph type="title"/>
          </p:nvPr>
        </p:nvSpPr>
        <p:spPr>
          <a:xfrm>
            <a:off x="311700" y="506971"/>
            <a:ext cx="8520600" cy="733500"/>
          </a:xfrm>
        </p:spPr>
        <p:txBody>
          <a:bodyPr>
            <a:noAutofit/>
          </a:bodyPr>
          <a:lstStyle/>
          <a:p>
            <a:pPr algn="ctr"/>
            <a:r>
              <a:rPr lang="en-US" sz="3200" dirty="0">
                <a:solidFill>
                  <a:schemeClr val="bg1"/>
                </a:solidFill>
              </a:rPr>
              <a:t>Your family is going on a bike ride. </a:t>
            </a:r>
            <a:br>
              <a:rPr lang="en-US" sz="3200" dirty="0">
                <a:solidFill>
                  <a:schemeClr val="bg1"/>
                </a:solidFill>
              </a:rPr>
            </a:br>
            <a:r>
              <a:rPr lang="en-US" sz="3200" dirty="0">
                <a:solidFill>
                  <a:schemeClr val="bg1"/>
                </a:solidFill>
              </a:rPr>
              <a:t>Who needs to wear a helmet?</a:t>
            </a:r>
          </a:p>
        </p:txBody>
      </p:sp>
      <p:sp>
        <p:nvSpPr>
          <p:cNvPr id="3" name="Text Placeholder 2">
            <a:extLst>
              <a:ext uri="{FF2B5EF4-FFF2-40B4-BE49-F238E27FC236}">
                <a16:creationId xmlns:a16="http://schemas.microsoft.com/office/drawing/2014/main" id="{5D8F3CD7-E526-A84C-84B4-6279B03C9A7F}"/>
              </a:ext>
            </a:extLst>
          </p:cNvPr>
          <p:cNvSpPr>
            <a:spLocks noGrp="1"/>
          </p:cNvSpPr>
          <p:nvPr>
            <p:ph type="body" idx="1"/>
          </p:nvPr>
        </p:nvSpPr>
        <p:spPr>
          <a:xfrm>
            <a:off x="311700" y="1386632"/>
            <a:ext cx="8520600" cy="3380577"/>
          </a:xfrm>
        </p:spPr>
        <p:txBody>
          <a:bodyPr>
            <a:noAutofit/>
          </a:bodyPr>
          <a:lstStyle/>
          <a:p>
            <a:pPr marL="514350" indent="-514350">
              <a:buFont typeface="+mj-lt"/>
              <a:buAutoNum type="alphaUcPeriod"/>
            </a:pPr>
            <a:r>
              <a:rPr lang="en-US" sz="2000" dirty="0"/>
              <a:t>Children older than one year sitting in a child bike seat on an adult’s bike</a:t>
            </a:r>
          </a:p>
          <a:p>
            <a:pPr marL="514350" indent="-514350">
              <a:buFont typeface="+mj-lt"/>
              <a:buAutoNum type="alphaUcPeriod"/>
            </a:pPr>
            <a:r>
              <a:rPr lang="en-US" sz="2000" dirty="0"/>
              <a:t>Children older than one year sitting in a bike trailer attached to the back of an adult’s bike</a:t>
            </a:r>
          </a:p>
          <a:p>
            <a:pPr marL="514350" indent="-514350">
              <a:buFont typeface="+mj-lt"/>
              <a:buAutoNum type="alphaUcPeriod"/>
            </a:pPr>
            <a:r>
              <a:rPr lang="en-US" sz="2000" dirty="0"/>
              <a:t>Children riding on a trailer bike (often called by the brand name    Trail-a-bike) attached to the back of an adult’s bike</a:t>
            </a:r>
          </a:p>
          <a:p>
            <a:pPr marL="514350" indent="-514350">
              <a:buFont typeface="+mj-lt"/>
              <a:buAutoNum type="alphaUcPeriod"/>
            </a:pPr>
            <a:r>
              <a:rPr lang="en-US" sz="2000" dirty="0"/>
              <a:t>Children or teens riding their own balance bike, tricycle or bicycle with or without training wheels</a:t>
            </a:r>
          </a:p>
          <a:p>
            <a:pPr marL="514350" indent="-514350">
              <a:buFont typeface="+mj-lt"/>
              <a:buAutoNum type="alphaUcPeriod"/>
            </a:pPr>
            <a:r>
              <a:rPr lang="en-US" sz="2000" dirty="0"/>
              <a:t>Adults/parents riding a bike</a:t>
            </a:r>
          </a:p>
          <a:p>
            <a:pPr marL="514350" indent="-514350">
              <a:buFont typeface="+mj-lt"/>
              <a:buAutoNum type="alphaUcPeriod"/>
            </a:pPr>
            <a:r>
              <a:rPr lang="en-US" sz="2000" dirty="0"/>
              <a:t>All of the above</a:t>
            </a:r>
          </a:p>
        </p:txBody>
      </p:sp>
    </p:spTree>
    <p:extLst>
      <p:ext uri="{BB962C8B-B14F-4D97-AF65-F5344CB8AC3E}">
        <p14:creationId xmlns:p14="http://schemas.microsoft.com/office/powerpoint/2010/main" val="328620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CA0A-A5D4-EA40-BC17-4378A2D6FBB1}"/>
              </a:ext>
            </a:extLst>
          </p:cNvPr>
          <p:cNvSpPr>
            <a:spLocks noGrp="1"/>
          </p:cNvSpPr>
          <p:nvPr>
            <p:ph type="title"/>
          </p:nvPr>
        </p:nvSpPr>
        <p:spPr>
          <a:xfrm>
            <a:off x="311700" y="372500"/>
            <a:ext cx="8832300" cy="733500"/>
          </a:xfrm>
        </p:spPr>
        <p:txBody>
          <a:bodyPr>
            <a:noAutofit/>
          </a:bodyPr>
          <a:lstStyle/>
          <a:p>
            <a:r>
              <a:rPr lang="en-US" sz="3400" dirty="0">
                <a:solidFill>
                  <a:schemeClr val="bg1"/>
                </a:solidFill>
              </a:rPr>
              <a:t>How often do bicycle-related injuries occur?</a:t>
            </a:r>
          </a:p>
        </p:txBody>
      </p:sp>
      <p:sp>
        <p:nvSpPr>
          <p:cNvPr id="3" name="Text Placeholder 2">
            <a:extLst>
              <a:ext uri="{FF2B5EF4-FFF2-40B4-BE49-F238E27FC236}">
                <a16:creationId xmlns:a16="http://schemas.microsoft.com/office/drawing/2014/main" id="{90D0C6A3-840B-6441-AB28-B8CE390140A3}"/>
              </a:ext>
            </a:extLst>
          </p:cNvPr>
          <p:cNvSpPr>
            <a:spLocks noGrp="1"/>
          </p:cNvSpPr>
          <p:nvPr>
            <p:ph type="body" idx="1"/>
          </p:nvPr>
        </p:nvSpPr>
        <p:spPr>
          <a:xfrm>
            <a:off x="142893" y="1968665"/>
            <a:ext cx="4089971" cy="2484610"/>
          </a:xfrm>
        </p:spPr>
        <p:txBody>
          <a:bodyPr/>
          <a:lstStyle/>
          <a:p>
            <a:r>
              <a:rPr lang="en-US" dirty="0"/>
              <a:t>Every year in the U.S., more than 220,000 children younger than 18 years visit the </a:t>
            </a:r>
            <a:r>
              <a:rPr lang="en-US" b="1" dirty="0"/>
              <a:t>emergency department </a:t>
            </a:r>
            <a:r>
              <a:rPr lang="en-US" dirty="0"/>
              <a:t>with bicycle-related injuries. That’s more than 600 each day or 25 every hour.</a:t>
            </a:r>
          </a:p>
          <a:p>
            <a:endParaRPr lang="en-US" dirty="0"/>
          </a:p>
        </p:txBody>
      </p:sp>
      <p:pic>
        <p:nvPicPr>
          <p:cNvPr id="4" name="Picture 3" descr="Diagram&#10;&#10;Description automatically generated">
            <a:extLst>
              <a:ext uri="{FF2B5EF4-FFF2-40B4-BE49-F238E27FC236}">
                <a16:creationId xmlns:a16="http://schemas.microsoft.com/office/drawing/2014/main" id="{3A86E0B5-C88F-1B42-9307-84A4761E7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669" y="1746852"/>
            <a:ext cx="4275173" cy="240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481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2A6D-1FBE-3745-BAF8-1AB43C81DD7F}"/>
              </a:ext>
            </a:extLst>
          </p:cNvPr>
          <p:cNvSpPr>
            <a:spLocks noGrp="1"/>
          </p:cNvSpPr>
          <p:nvPr>
            <p:ph type="title"/>
          </p:nvPr>
        </p:nvSpPr>
        <p:spPr/>
        <p:txBody>
          <a:bodyPr>
            <a:normAutofit/>
          </a:bodyPr>
          <a:lstStyle/>
          <a:p>
            <a:r>
              <a:rPr lang="en-US" sz="3400" dirty="0">
                <a:solidFill>
                  <a:schemeClr val="bg1"/>
                </a:solidFill>
              </a:rPr>
              <a:t>Bicycle-related injuries</a:t>
            </a:r>
          </a:p>
        </p:txBody>
      </p:sp>
      <p:sp>
        <p:nvSpPr>
          <p:cNvPr id="3" name="Text Placeholder 2">
            <a:extLst>
              <a:ext uri="{FF2B5EF4-FFF2-40B4-BE49-F238E27FC236}">
                <a16:creationId xmlns:a16="http://schemas.microsoft.com/office/drawing/2014/main" id="{5DEDE1B5-408D-E946-BDF1-142538D57678}"/>
              </a:ext>
            </a:extLst>
          </p:cNvPr>
          <p:cNvSpPr>
            <a:spLocks noGrp="1"/>
          </p:cNvSpPr>
          <p:nvPr>
            <p:ph type="body" idx="1"/>
          </p:nvPr>
        </p:nvSpPr>
        <p:spPr>
          <a:xfrm>
            <a:off x="311700" y="1468825"/>
            <a:ext cx="8520600" cy="3416940"/>
          </a:xfrm>
        </p:spPr>
        <p:txBody>
          <a:bodyPr>
            <a:noAutofit/>
          </a:bodyPr>
          <a:lstStyle/>
          <a:p>
            <a:r>
              <a:rPr lang="en-US" sz="2400" dirty="0"/>
              <a:t>Bicycles remain associated with more childhood injuries than any other consumer product except the automobile</a:t>
            </a:r>
          </a:p>
          <a:p>
            <a:r>
              <a:rPr lang="en-US" sz="2400" dirty="0"/>
              <a:t>Most common types of injuries:</a:t>
            </a:r>
          </a:p>
          <a:p>
            <a:pPr lvl="1"/>
            <a:r>
              <a:rPr lang="en-US" sz="1800" dirty="0"/>
              <a:t>Bruises</a:t>
            </a:r>
          </a:p>
          <a:p>
            <a:pPr lvl="1"/>
            <a:r>
              <a:rPr lang="en-US" sz="1800" dirty="0"/>
              <a:t>Cuts</a:t>
            </a:r>
          </a:p>
          <a:p>
            <a:pPr lvl="1"/>
            <a:r>
              <a:rPr lang="en-US" sz="1800" dirty="0"/>
              <a:t>Broken bones</a:t>
            </a:r>
          </a:p>
          <a:p>
            <a:r>
              <a:rPr lang="en-US" sz="2400" dirty="0"/>
              <a:t>Arms and legs are injured the most, but head injuries are the most serious and cause the most deaths</a:t>
            </a:r>
          </a:p>
          <a:p>
            <a:endParaRPr lang="en-US" dirty="0"/>
          </a:p>
        </p:txBody>
      </p:sp>
      <p:pic>
        <p:nvPicPr>
          <p:cNvPr id="5" name="Picture 4">
            <a:extLst>
              <a:ext uri="{FF2B5EF4-FFF2-40B4-BE49-F238E27FC236}">
                <a16:creationId xmlns:a16="http://schemas.microsoft.com/office/drawing/2014/main" id="{EEEB34DD-F68D-3047-92E0-4A20F4390B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94920" y="86837"/>
            <a:ext cx="2175311" cy="1223612"/>
          </a:xfrm>
          <a:prstGeom prst="rect">
            <a:avLst/>
          </a:prstGeom>
        </p:spPr>
      </p:pic>
    </p:spTree>
    <p:extLst>
      <p:ext uri="{BB962C8B-B14F-4D97-AF65-F5344CB8AC3E}">
        <p14:creationId xmlns:p14="http://schemas.microsoft.com/office/powerpoint/2010/main" val="55687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E7C9-36AA-674D-A6D4-731D280F799A}"/>
              </a:ext>
            </a:extLst>
          </p:cNvPr>
          <p:cNvSpPr>
            <a:spLocks noGrp="1"/>
          </p:cNvSpPr>
          <p:nvPr>
            <p:ph type="title"/>
          </p:nvPr>
        </p:nvSpPr>
        <p:spPr/>
        <p:txBody>
          <a:bodyPr>
            <a:noAutofit/>
          </a:bodyPr>
          <a:lstStyle/>
          <a:p>
            <a:r>
              <a:rPr lang="en-US" sz="3400" dirty="0">
                <a:solidFill>
                  <a:schemeClr val="bg1"/>
                </a:solidFill>
              </a:rPr>
              <a:t>Who is at risk of bicycle-related injuries?</a:t>
            </a:r>
          </a:p>
        </p:txBody>
      </p:sp>
      <p:sp>
        <p:nvSpPr>
          <p:cNvPr id="3" name="Text Placeholder 2">
            <a:extLst>
              <a:ext uri="{FF2B5EF4-FFF2-40B4-BE49-F238E27FC236}">
                <a16:creationId xmlns:a16="http://schemas.microsoft.com/office/drawing/2014/main" id="{CFE310BA-8972-A24C-9C6C-AE9D5B41B160}"/>
              </a:ext>
            </a:extLst>
          </p:cNvPr>
          <p:cNvSpPr>
            <a:spLocks noGrp="1"/>
          </p:cNvSpPr>
          <p:nvPr>
            <p:ph type="body" idx="1"/>
          </p:nvPr>
        </p:nvSpPr>
        <p:spPr>
          <a:xfrm>
            <a:off x="311700" y="1530311"/>
            <a:ext cx="6146853" cy="2592187"/>
          </a:xfrm>
        </p:spPr>
        <p:txBody>
          <a:bodyPr>
            <a:noAutofit/>
          </a:bodyPr>
          <a:lstStyle/>
          <a:p>
            <a:r>
              <a:rPr lang="en-US" dirty="0"/>
              <a:t>Boys are more likely to be injured while riding bicycles than girls.</a:t>
            </a:r>
          </a:p>
          <a:p>
            <a:r>
              <a:rPr lang="en-US" dirty="0"/>
              <a:t>Most of the injuries to children occur to kids ages 5-14 years.</a:t>
            </a:r>
          </a:p>
          <a:p>
            <a:r>
              <a:rPr lang="en-US" dirty="0"/>
              <a:t>Older children ages 15-18 years are injured less often, but their injuries are usually more serious. These teens are 4 times more likely to die from a bicycle-related injury than younger children.</a:t>
            </a:r>
          </a:p>
          <a:p>
            <a:r>
              <a:rPr lang="en-US" dirty="0"/>
              <a:t>Most injuries occur on the street.</a:t>
            </a:r>
          </a:p>
          <a:p>
            <a:endParaRPr lang="en-US" dirty="0"/>
          </a:p>
        </p:txBody>
      </p:sp>
      <p:sp>
        <p:nvSpPr>
          <p:cNvPr id="4" name="Text Placeholder 2">
            <a:extLst>
              <a:ext uri="{FF2B5EF4-FFF2-40B4-BE49-F238E27FC236}">
                <a16:creationId xmlns:a16="http://schemas.microsoft.com/office/drawing/2014/main" id="{15AB724B-51E9-3348-A445-4F7FFA9F3195}"/>
              </a:ext>
            </a:extLst>
          </p:cNvPr>
          <p:cNvSpPr txBox="1">
            <a:spLocks/>
          </p:cNvSpPr>
          <p:nvPr/>
        </p:nvSpPr>
        <p:spPr>
          <a:xfrm>
            <a:off x="472404" y="4546809"/>
            <a:ext cx="7102112" cy="65805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rgbClr val="000000"/>
              </a:buClr>
              <a:buSzPts val="1800"/>
              <a:buFont typeface="Roboto"/>
              <a:buChar char="●"/>
              <a:defRPr sz="1800" b="0" i="0" u="none" strike="noStrike" cap="none">
                <a:solidFill>
                  <a:srgbClr val="000000"/>
                </a:solidFill>
                <a:latin typeface="Roboto"/>
                <a:ea typeface="Roboto"/>
                <a:cs typeface="Roboto"/>
                <a:sym typeface="Roboto"/>
              </a:defRPr>
            </a:lvl1pPr>
            <a:lvl2pPr marL="914400" marR="0" lvl="1"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9pPr>
          </a:lstStyle>
          <a:p>
            <a:pPr marL="114300" indent="0" algn="ctr">
              <a:buNone/>
            </a:pPr>
            <a:r>
              <a:rPr lang="en-US" sz="1400" dirty="0">
                <a:hlinkClick r:id="rId2"/>
              </a:rPr>
              <a:t>https://www.nationwidechildrens.org/research/areas-of-research/center-for-injury-research-and-policy/injury-topics/sports-recreation/bicycle-safety</a:t>
            </a:r>
            <a:r>
              <a:rPr lang="en-US" sz="1400" dirty="0"/>
              <a:t>  </a:t>
            </a:r>
          </a:p>
          <a:p>
            <a:pPr marL="114300" indent="0" algn="ctr">
              <a:buNone/>
            </a:pPr>
            <a:endParaRPr lang="en-US" dirty="0"/>
          </a:p>
        </p:txBody>
      </p:sp>
      <p:pic>
        <p:nvPicPr>
          <p:cNvPr id="6" name="Picture 5">
            <a:extLst>
              <a:ext uri="{FF2B5EF4-FFF2-40B4-BE49-F238E27FC236}">
                <a16:creationId xmlns:a16="http://schemas.microsoft.com/office/drawing/2014/main" id="{295A38B9-B0F1-D043-940A-D95B356B6F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74977" y="924749"/>
            <a:ext cx="5362053" cy="4494998"/>
          </a:xfrm>
          <a:prstGeom prst="rect">
            <a:avLst/>
          </a:prstGeom>
        </p:spPr>
      </p:pic>
    </p:spTree>
    <p:extLst>
      <p:ext uri="{BB962C8B-B14F-4D97-AF65-F5344CB8AC3E}">
        <p14:creationId xmlns:p14="http://schemas.microsoft.com/office/powerpoint/2010/main" val="194175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5947-A420-D34A-B79A-847E0B3FEED7}"/>
              </a:ext>
            </a:extLst>
          </p:cNvPr>
          <p:cNvSpPr>
            <a:spLocks noGrp="1"/>
          </p:cNvSpPr>
          <p:nvPr>
            <p:ph type="title"/>
          </p:nvPr>
        </p:nvSpPr>
        <p:spPr/>
        <p:txBody>
          <a:bodyPr>
            <a:normAutofit/>
          </a:bodyPr>
          <a:lstStyle/>
          <a:p>
            <a:r>
              <a:rPr lang="en-US" sz="3200" dirty="0">
                <a:solidFill>
                  <a:schemeClr val="bg1"/>
                </a:solidFill>
              </a:rPr>
              <a:t>Bicycle-related injuries</a:t>
            </a:r>
          </a:p>
        </p:txBody>
      </p:sp>
      <p:sp>
        <p:nvSpPr>
          <p:cNvPr id="3" name="Text Placeholder 2">
            <a:extLst>
              <a:ext uri="{FF2B5EF4-FFF2-40B4-BE49-F238E27FC236}">
                <a16:creationId xmlns:a16="http://schemas.microsoft.com/office/drawing/2014/main" id="{227B1718-5DE7-284F-B913-90418844E94D}"/>
              </a:ext>
            </a:extLst>
          </p:cNvPr>
          <p:cNvSpPr>
            <a:spLocks noGrp="1"/>
          </p:cNvSpPr>
          <p:nvPr>
            <p:ph type="body" idx="1"/>
          </p:nvPr>
        </p:nvSpPr>
        <p:spPr>
          <a:xfrm>
            <a:off x="138445" y="1478450"/>
            <a:ext cx="4976523" cy="3488186"/>
          </a:xfrm>
        </p:spPr>
        <p:txBody>
          <a:bodyPr>
            <a:normAutofit/>
          </a:bodyPr>
          <a:lstStyle/>
          <a:p>
            <a:r>
              <a:rPr lang="en-US" dirty="0"/>
              <a:t>Many serious injuries can be                                                                         prevented by wearing a helmet. </a:t>
            </a:r>
          </a:p>
          <a:p>
            <a:r>
              <a:rPr lang="en-US" dirty="0"/>
              <a:t>Helmet use reduces the risk of:</a:t>
            </a:r>
          </a:p>
          <a:p>
            <a:pPr lvl="1"/>
            <a:r>
              <a:rPr lang="en-US" dirty="0"/>
              <a:t>Head injury by 85%</a:t>
            </a:r>
          </a:p>
          <a:p>
            <a:pPr lvl="1"/>
            <a:r>
              <a:rPr lang="en-US" dirty="0"/>
              <a:t>Severe brain injury by 88%</a:t>
            </a:r>
          </a:p>
          <a:p>
            <a:pPr lvl="1"/>
            <a:r>
              <a:rPr lang="en-US" dirty="0"/>
              <a:t>Facial fractures by 31%</a:t>
            </a:r>
          </a:p>
          <a:p>
            <a:r>
              <a:rPr lang="en-US" dirty="0"/>
              <a:t>9 out of 10 bicycle riders who die in crashes are not wearing helmets</a:t>
            </a:r>
          </a:p>
          <a:p>
            <a:r>
              <a:rPr lang="en-US" dirty="0"/>
              <a:t>It is estimated that 75% of bicycle related fatalities among children (&lt;18 years) could be prevented with a bicycle helmet</a:t>
            </a:r>
          </a:p>
          <a:p>
            <a:endParaRPr lang="en-US" dirty="0"/>
          </a:p>
        </p:txBody>
      </p:sp>
      <p:pic>
        <p:nvPicPr>
          <p:cNvPr id="4" name="Picture 3" descr="A picture containing text, person, baby&#10;&#10;Description automatically generated">
            <a:extLst>
              <a:ext uri="{FF2B5EF4-FFF2-40B4-BE49-F238E27FC236}">
                <a16:creationId xmlns:a16="http://schemas.microsoft.com/office/drawing/2014/main" id="{EFFED5E2-07D6-8745-B523-FDBB2C0D7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381" y="1501893"/>
            <a:ext cx="4038919" cy="2271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829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3DD6-30B9-4646-A6F5-A13E8FF99554}"/>
              </a:ext>
            </a:extLst>
          </p:cNvPr>
          <p:cNvSpPr>
            <a:spLocks noGrp="1"/>
          </p:cNvSpPr>
          <p:nvPr>
            <p:ph type="title"/>
          </p:nvPr>
        </p:nvSpPr>
        <p:spPr/>
        <p:txBody>
          <a:bodyPr/>
          <a:lstStyle/>
          <a:p>
            <a:r>
              <a:rPr lang="en-US" sz="3200" dirty="0">
                <a:solidFill>
                  <a:schemeClr val="bg1"/>
                </a:solidFill>
              </a:rPr>
              <a:t>Healthcare Costs</a:t>
            </a:r>
            <a:endParaRPr lang="en-US" dirty="0">
              <a:solidFill>
                <a:schemeClr val="bg1"/>
              </a:solidFill>
            </a:endParaRPr>
          </a:p>
        </p:txBody>
      </p:sp>
      <p:sp>
        <p:nvSpPr>
          <p:cNvPr id="3" name="Text Placeholder 2">
            <a:extLst>
              <a:ext uri="{FF2B5EF4-FFF2-40B4-BE49-F238E27FC236}">
                <a16:creationId xmlns:a16="http://schemas.microsoft.com/office/drawing/2014/main" id="{EE1A1155-8687-2141-9379-24A48DD49B2C}"/>
              </a:ext>
            </a:extLst>
          </p:cNvPr>
          <p:cNvSpPr>
            <a:spLocks noGrp="1"/>
          </p:cNvSpPr>
          <p:nvPr>
            <p:ph type="body" idx="1"/>
          </p:nvPr>
        </p:nvSpPr>
        <p:spPr>
          <a:xfrm>
            <a:off x="311700" y="1671100"/>
            <a:ext cx="8520600" cy="1611115"/>
          </a:xfrm>
        </p:spPr>
        <p:txBody>
          <a:bodyPr/>
          <a:lstStyle/>
          <a:p>
            <a:r>
              <a:rPr lang="en-US" dirty="0"/>
              <a:t>Total annual cost of traffic-related bicyclist death and injury among children 14 and under is more than $2.2 billion</a:t>
            </a:r>
          </a:p>
          <a:p>
            <a:r>
              <a:rPr lang="en-US" dirty="0"/>
              <a:t>Every dollar spent on a bike helmet saves society $30 in direct medical costs and other costs</a:t>
            </a:r>
          </a:p>
          <a:p>
            <a:endParaRPr lang="en-US" dirty="0"/>
          </a:p>
        </p:txBody>
      </p:sp>
      <p:sp>
        <p:nvSpPr>
          <p:cNvPr id="5" name="TextBox 4">
            <a:extLst>
              <a:ext uri="{FF2B5EF4-FFF2-40B4-BE49-F238E27FC236}">
                <a16:creationId xmlns:a16="http://schemas.microsoft.com/office/drawing/2014/main" id="{7CBC37E8-3B02-814A-ABD3-5FEC5836D08A}"/>
              </a:ext>
            </a:extLst>
          </p:cNvPr>
          <p:cNvSpPr txBox="1"/>
          <p:nvPr/>
        </p:nvSpPr>
        <p:spPr>
          <a:xfrm>
            <a:off x="1299411" y="3524149"/>
            <a:ext cx="6371924" cy="646331"/>
          </a:xfrm>
          <a:prstGeom prst="rect">
            <a:avLst/>
          </a:prstGeom>
          <a:noFill/>
        </p:spPr>
        <p:txBody>
          <a:bodyPr wrap="square">
            <a:spAutoFit/>
          </a:bodyPr>
          <a:lstStyle/>
          <a:p>
            <a:pPr marL="0" indent="0" algn="ctr">
              <a:buNone/>
            </a:pPr>
            <a:r>
              <a:rPr lang="en-US" sz="3600" dirty="0">
                <a:solidFill>
                  <a:srgbClr val="FF0000"/>
                </a:solidFill>
                <a:latin typeface="Roboto" panose="02000000000000000000" pitchFamily="2" charset="0"/>
                <a:ea typeface="Roboto" panose="02000000000000000000" pitchFamily="2" charset="0"/>
              </a:rPr>
              <a:t>85% → $109-$142 million</a:t>
            </a:r>
          </a:p>
        </p:txBody>
      </p:sp>
      <p:pic>
        <p:nvPicPr>
          <p:cNvPr id="7" name="Graphic 6">
            <a:extLst>
              <a:ext uri="{FF2B5EF4-FFF2-40B4-BE49-F238E27FC236}">
                <a16:creationId xmlns:a16="http://schemas.microsoft.com/office/drawing/2014/main" id="{56965393-398D-184F-B352-B8A7BD0E3DD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0939" y="205950"/>
            <a:ext cx="1066600" cy="1066600"/>
          </a:xfrm>
          <a:prstGeom prst="rect">
            <a:avLst/>
          </a:prstGeom>
        </p:spPr>
      </p:pic>
    </p:spTree>
    <p:extLst>
      <p:ext uri="{BB962C8B-B14F-4D97-AF65-F5344CB8AC3E}">
        <p14:creationId xmlns:p14="http://schemas.microsoft.com/office/powerpoint/2010/main" val="59692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C300-F700-8B47-8DE1-9286E2C3D2FE}"/>
              </a:ext>
            </a:extLst>
          </p:cNvPr>
          <p:cNvSpPr>
            <a:spLocks noGrp="1"/>
          </p:cNvSpPr>
          <p:nvPr>
            <p:ph type="title"/>
          </p:nvPr>
        </p:nvSpPr>
        <p:spPr>
          <a:xfrm>
            <a:off x="311700" y="507253"/>
            <a:ext cx="8520600" cy="733500"/>
          </a:xfrm>
        </p:spPr>
        <p:txBody>
          <a:bodyPr>
            <a:noAutofit/>
          </a:bodyPr>
          <a:lstStyle/>
          <a:p>
            <a:r>
              <a:rPr lang="en-US" sz="3200" dirty="0">
                <a:solidFill>
                  <a:schemeClr val="bg1"/>
                </a:solidFill>
              </a:rPr>
              <a:t>What can parents and caregivers do to protect kids and teens while riding bikes?</a:t>
            </a:r>
          </a:p>
        </p:txBody>
      </p:sp>
      <p:sp>
        <p:nvSpPr>
          <p:cNvPr id="3" name="Text Placeholder 2">
            <a:extLst>
              <a:ext uri="{FF2B5EF4-FFF2-40B4-BE49-F238E27FC236}">
                <a16:creationId xmlns:a16="http://schemas.microsoft.com/office/drawing/2014/main" id="{5F8E58ED-D04B-B641-B97D-7CF91C00303C}"/>
              </a:ext>
            </a:extLst>
          </p:cNvPr>
          <p:cNvSpPr>
            <a:spLocks noGrp="1"/>
          </p:cNvSpPr>
          <p:nvPr>
            <p:ph type="body" idx="1"/>
          </p:nvPr>
        </p:nvSpPr>
        <p:spPr/>
        <p:txBody>
          <a:bodyPr/>
          <a:lstStyle/>
          <a:p>
            <a:r>
              <a:rPr lang="en-US" dirty="0"/>
              <a:t>Always wear a helmet. Everyone on a bike of any type needs to wear a helmet on every ride. </a:t>
            </a:r>
          </a:p>
          <a:p>
            <a:r>
              <a:rPr lang="en-US" dirty="0"/>
              <a:t>When giving a bicycle (or tricycle, skateboard, or other wheeled toy) as a gift, give a helmet too.</a:t>
            </a:r>
          </a:p>
          <a:p>
            <a:endParaRPr lang="en-US" dirty="0"/>
          </a:p>
        </p:txBody>
      </p:sp>
      <p:pic>
        <p:nvPicPr>
          <p:cNvPr id="4" name="Picture 3" descr="A picture containing text, person, grass, outdoor&#10;&#10;Description automatically generated">
            <a:extLst>
              <a:ext uri="{FF2B5EF4-FFF2-40B4-BE49-F238E27FC236}">
                <a16:creationId xmlns:a16="http://schemas.microsoft.com/office/drawing/2014/main" id="{08BF54E8-82FF-C14D-8028-002373D38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809" y="3498740"/>
            <a:ext cx="2917192" cy="1640920"/>
          </a:xfrm>
          <a:prstGeom prst="rect">
            <a:avLst/>
          </a:prstGeom>
          <a:ln>
            <a:noFill/>
          </a:ln>
          <a:effectLst>
            <a:outerShdw blurRad="292100" dist="139700" dir="2700000" algn="tl" rotWithShape="0">
              <a:srgbClr val="333333">
                <a:alpha val="65000"/>
              </a:srgbClr>
            </a:outerShdw>
          </a:effectLst>
        </p:spPr>
      </p:pic>
      <p:pic>
        <p:nvPicPr>
          <p:cNvPr id="5" name="Picture 4" descr="A person and a child on bicycles&#10;&#10;Description automatically generated with medium confidence">
            <a:extLst>
              <a:ext uri="{FF2B5EF4-FFF2-40B4-BE49-F238E27FC236}">
                <a16:creationId xmlns:a16="http://schemas.microsoft.com/office/drawing/2014/main" id="{923E68D1-A4CC-FB43-9197-03E20D8E3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303" y="3473328"/>
            <a:ext cx="2962366" cy="1666331"/>
          </a:xfrm>
          <a:prstGeom prst="rect">
            <a:avLst/>
          </a:prstGeom>
          <a:ln>
            <a:noFill/>
          </a:ln>
          <a:effectLst>
            <a:outerShdw blurRad="292100" dist="139700" dir="2700000" algn="tl" rotWithShape="0">
              <a:srgbClr val="333333">
                <a:alpha val="65000"/>
              </a:srgbClr>
            </a:outerShdw>
          </a:effectLst>
        </p:spPr>
      </p:pic>
      <p:pic>
        <p:nvPicPr>
          <p:cNvPr id="6" name="Content Placeholder 6" descr="Text&#10;&#10;Description automatically generated with medium confidence">
            <a:extLst>
              <a:ext uri="{FF2B5EF4-FFF2-40B4-BE49-F238E27FC236}">
                <a16:creationId xmlns:a16="http://schemas.microsoft.com/office/drawing/2014/main" id="{AEB91393-984E-754D-875E-EC9F1558C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6" y="3461342"/>
            <a:ext cx="2983677" cy="1678318"/>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6994826"/>
      </p:ext>
    </p:extLst>
  </p:cSld>
  <p:clrMapOvr>
    <a:masterClrMapping/>
  </p:clrMapOvr>
</p:sld>
</file>

<file path=ppt/theme/theme1.xml><?xml version="1.0" encoding="utf-8"?>
<a:theme xmlns:a="http://schemas.openxmlformats.org/drawingml/2006/main" name="Modern Writer">
  <a:themeElements>
    <a:clrScheme name="Modern Writer">
      <a:dk1>
        <a:srgbClr val="6EB845"/>
      </a:dk1>
      <a:lt1>
        <a:srgbClr val="FFFFFF"/>
      </a:lt1>
      <a:dk2>
        <a:srgbClr val="424242"/>
      </a:dk2>
      <a:lt2>
        <a:srgbClr val="1C5F29"/>
      </a:lt2>
      <a:accent1>
        <a:srgbClr val="6EB845"/>
      </a:accent1>
      <a:accent2>
        <a:srgbClr val="1C5F29"/>
      </a:accent2>
      <a:accent3>
        <a:srgbClr val="494949"/>
      </a:accent3>
      <a:accent4>
        <a:srgbClr val="6EB845"/>
      </a:accent4>
      <a:accent5>
        <a:srgbClr val="1C5F29"/>
      </a:accent5>
      <a:accent6>
        <a:srgbClr val="6EB845"/>
      </a:accent6>
      <a:hlink>
        <a:srgbClr val="494949"/>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4CIP Slides Final" id="{1ADCB1F5-7D23-E448-AB06-06EB111E063B}" vid="{C7CF4700-F18E-B941-B6A5-B7B8FE7871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T4CIP Slides Final</Template>
  <TotalTime>1862</TotalTime>
  <Words>1387</Words>
  <Application>Microsoft Macintosh PowerPoint</Application>
  <PresentationFormat>On-screen Show (16:9)</PresentationFormat>
  <Paragraphs>94</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Oswald</vt:lpstr>
      <vt:lpstr>Roboto</vt:lpstr>
      <vt:lpstr>Roboto Medium</vt:lpstr>
      <vt:lpstr>Source Code Pro</vt:lpstr>
      <vt:lpstr>Times</vt:lpstr>
      <vt:lpstr>Wingdings</vt:lpstr>
      <vt:lpstr>Modern Writer</vt:lpstr>
      <vt:lpstr>Bike Helmets &amp; Bike Safety</vt:lpstr>
      <vt:lpstr>Trainees: how to use these slides</vt:lpstr>
      <vt:lpstr>Your family is going on a bike ride.  Who needs to wear a helmet?</vt:lpstr>
      <vt:lpstr>How often do bicycle-related injuries occur?</vt:lpstr>
      <vt:lpstr>Bicycle-related injuries</vt:lpstr>
      <vt:lpstr>Who is at risk of bicycle-related injuries?</vt:lpstr>
      <vt:lpstr>Bicycle-related injuries</vt:lpstr>
      <vt:lpstr>Healthcare Costs</vt:lpstr>
      <vt:lpstr>What can parents and caregivers do to protect kids and teens while riding bikes?</vt:lpstr>
      <vt:lpstr>How do I pick the right helmet?</vt:lpstr>
      <vt:lpstr>Helmet fit</vt:lpstr>
      <vt:lpstr>More bicycle safety tips</vt:lpstr>
      <vt:lpstr>More bicycle safety tips</vt:lpstr>
      <vt:lpstr>Insurance Institute for Highway Safety:  Map of bicyclists covered by state law, 2022</vt:lpstr>
      <vt:lpstr>Helmet Legislation</vt:lpstr>
      <vt:lpstr>What can we, as doctors, do?</vt:lpstr>
      <vt:lpstr>PowerPoint Presentation</vt:lpstr>
      <vt:lpstr>Group Photo Opp!</vt:lpstr>
      <vt:lpstr>References</vt:lpstr>
      <vt:lpstr>(your name) your email @yourSMhandle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Trainees for Child Injury Prevention</dc:title>
  <dc:creator>Dattner, Laura</dc:creator>
  <cp:lastModifiedBy>Jeanne Hoban</cp:lastModifiedBy>
  <cp:revision>81</cp:revision>
  <dcterms:created xsi:type="dcterms:W3CDTF">2021-01-18T18:42:35Z</dcterms:created>
  <dcterms:modified xsi:type="dcterms:W3CDTF">2022-05-20T21:25:19Z</dcterms:modified>
</cp:coreProperties>
</file>